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34" r:id="rId3"/>
    <p:sldId id="538" r:id="rId4"/>
    <p:sldId id="435" r:id="rId5"/>
    <p:sldId id="438" r:id="rId6"/>
    <p:sldId id="439" r:id="rId7"/>
    <p:sldId id="440" r:id="rId8"/>
    <p:sldId id="441" r:id="rId9"/>
    <p:sldId id="442" r:id="rId10"/>
    <p:sldId id="535" r:id="rId11"/>
    <p:sldId id="445" r:id="rId12"/>
    <p:sldId id="446" r:id="rId13"/>
    <p:sldId id="447" r:id="rId14"/>
    <p:sldId id="534" r:id="rId15"/>
    <p:sldId id="449" r:id="rId16"/>
    <p:sldId id="450" r:id="rId17"/>
    <p:sldId id="451" r:id="rId18"/>
    <p:sldId id="452" r:id="rId19"/>
    <p:sldId id="453" r:id="rId20"/>
    <p:sldId id="454" r:id="rId21"/>
    <p:sldId id="455" r:id="rId22"/>
    <p:sldId id="456" r:id="rId23"/>
    <p:sldId id="536" r:id="rId24"/>
    <p:sldId id="459" r:id="rId25"/>
    <p:sldId id="460" r:id="rId26"/>
    <p:sldId id="461" r:id="rId27"/>
    <p:sldId id="462" r:id="rId28"/>
    <p:sldId id="457" r:id="rId29"/>
    <p:sldId id="458" r:id="rId30"/>
    <p:sldId id="464" r:id="rId31"/>
    <p:sldId id="465" r:id="rId32"/>
    <p:sldId id="466" r:id="rId33"/>
    <p:sldId id="467" r:id="rId34"/>
    <p:sldId id="468" r:id="rId35"/>
    <p:sldId id="469" r:id="rId36"/>
    <p:sldId id="470" r:id="rId37"/>
    <p:sldId id="471" r:id="rId38"/>
    <p:sldId id="472" r:id="rId39"/>
    <p:sldId id="473" r:id="rId40"/>
    <p:sldId id="474" r:id="rId41"/>
    <p:sldId id="475" r:id="rId42"/>
    <p:sldId id="476" r:id="rId43"/>
    <p:sldId id="477" r:id="rId44"/>
    <p:sldId id="504" r:id="rId45"/>
    <p:sldId id="479" r:id="rId46"/>
    <p:sldId id="480" r:id="rId47"/>
    <p:sldId id="485" r:id="rId48"/>
    <p:sldId id="478" r:id="rId49"/>
    <p:sldId id="481" r:id="rId50"/>
    <p:sldId id="487" r:id="rId51"/>
    <p:sldId id="486" r:id="rId52"/>
    <p:sldId id="505" r:id="rId53"/>
    <p:sldId id="482" r:id="rId54"/>
    <p:sldId id="488" r:id="rId55"/>
    <p:sldId id="489" r:id="rId56"/>
    <p:sldId id="490" r:id="rId57"/>
    <p:sldId id="491" r:id="rId58"/>
    <p:sldId id="492" r:id="rId59"/>
    <p:sldId id="493" r:id="rId60"/>
    <p:sldId id="494" r:id="rId61"/>
    <p:sldId id="495" r:id="rId62"/>
    <p:sldId id="498" r:id="rId63"/>
    <p:sldId id="501" r:id="rId64"/>
    <p:sldId id="503" r:id="rId65"/>
    <p:sldId id="502" r:id="rId66"/>
    <p:sldId id="506" r:id="rId67"/>
    <p:sldId id="507" r:id="rId68"/>
    <p:sldId id="508" r:id="rId69"/>
    <p:sldId id="509" r:id="rId70"/>
    <p:sldId id="510" r:id="rId71"/>
    <p:sldId id="511" r:id="rId72"/>
    <p:sldId id="512" r:id="rId73"/>
    <p:sldId id="513" r:id="rId74"/>
    <p:sldId id="533" r:id="rId75"/>
    <p:sldId id="539" r:id="rId76"/>
    <p:sldId id="532" r:id="rId77"/>
    <p:sldId id="531" r:id="rId78"/>
    <p:sldId id="530" r:id="rId79"/>
    <p:sldId id="529" r:id="rId80"/>
    <p:sldId id="528" r:id="rId81"/>
    <p:sldId id="540" r:id="rId82"/>
    <p:sldId id="527" r:id="rId83"/>
    <p:sldId id="526" r:id="rId84"/>
    <p:sldId id="523" r:id="rId85"/>
    <p:sldId id="522" r:id="rId86"/>
    <p:sldId id="521" r:id="rId87"/>
    <p:sldId id="520" r:id="rId88"/>
    <p:sldId id="519" r:id="rId89"/>
    <p:sldId id="518" r:id="rId90"/>
    <p:sldId id="515" r:id="rId91"/>
    <p:sldId id="517" r:id="rId92"/>
    <p:sldId id="516" r:id="rId93"/>
    <p:sldId id="356"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p:cViewPr varScale="1">
        <p:scale>
          <a:sx n="82" d="100"/>
          <a:sy n="82"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37E4499F-F59F-4043-B5E9-3C4A7BA1A8BF}"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E4499F-F59F-4043-B5E9-3C4A7BA1A8B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E4499F-F59F-4043-B5E9-3C4A7BA1A8B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E4499F-F59F-4043-B5E9-3C4A7BA1A8B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7E4499F-F59F-4043-B5E9-3C4A7BA1A8BF}"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E4499F-F59F-4043-B5E9-3C4A7BA1A8B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7E4499F-F59F-4043-B5E9-3C4A7BA1A8BF}"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7E4499F-F59F-4043-B5E9-3C4A7BA1A8BF}"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7E4499F-F59F-4043-B5E9-3C4A7BA1A8BF}"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E4499F-F59F-4043-B5E9-3C4A7BA1A8B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F984-303A-4809-A858-A15BF23DA8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7E4499F-F59F-4043-B5E9-3C4A7BA1A8BF}"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6F984-303A-4809-A858-A15BF23DA807}"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E4499F-F59F-4043-B5E9-3C4A7BA1A8BF}" type="datetimeFigureOut">
              <a:rPr lang="en-US" smtClean="0"/>
              <a:pPr/>
              <a:t>12/6/2021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76F984-303A-4809-A858-A15BF23DA8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8229600" cy="2438400"/>
          </a:xfrm>
        </p:spPr>
        <p:txBody>
          <a:bodyPr>
            <a:normAutofit/>
          </a:bodyPr>
          <a:lstStyle/>
          <a:p>
            <a:pPr algn="ctr"/>
            <a:r>
              <a:rPr lang="en-US" sz="4400" b="1" i="0" u="none" strike="noStrike" baseline="0" dirty="0">
                <a:solidFill>
                  <a:schemeClr val="accent1"/>
                </a:solidFill>
              </a:rPr>
              <a:t>Endocrine Disorders </a:t>
            </a:r>
            <a:br>
              <a:rPr lang="en-US" sz="4400" b="1" i="0" u="none" strike="noStrike" baseline="0" dirty="0">
                <a:solidFill>
                  <a:schemeClr val="accent1"/>
                </a:solidFill>
              </a:rPr>
            </a:br>
            <a:r>
              <a:rPr lang="en-US" sz="4400" b="1" i="0" u="none" strike="noStrike" baseline="0" dirty="0">
                <a:solidFill>
                  <a:schemeClr val="accent1"/>
                </a:solidFill>
              </a:rPr>
              <a:t>and </a:t>
            </a:r>
            <a:br>
              <a:rPr lang="en-US" sz="4400" b="1" i="0" u="none" strike="noStrike" baseline="0" dirty="0">
                <a:solidFill>
                  <a:schemeClr val="accent1"/>
                </a:solidFill>
              </a:rPr>
            </a:br>
            <a:r>
              <a:rPr lang="en-US" sz="4400" b="1" i="0" u="none" strike="noStrike" baseline="0" dirty="0">
                <a:solidFill>
                  <a:schemeClr val="accent1"/>
                </a:solidFill>
              </a:rPr>
              <a:t>Cardiovascular Disease</a:t>
            </a:r>
            <a:endParaRPr lang="en-US" sz="4400" dirty="0">
              <a:solidFill>
                <a:schemeClr val="accent1"/>
              </a:solidFill>
            </a:endParaRPr>
          </a:p>
        </p:txBody>
      </p:sp>
      <p:sp>
        <p:nvSpPr>
          <p:cNvPr id="3" name="Subtitle 2"/>
          <p:cNvSpPr>
            <a:spLocks noGrp="1"/>
          </p:cNvSpPr>
          <p:nvPr>
            <p:ph type="subTitle" idx="1"/>
          </p:nvPr>
        </p:nvSpPr>
        <p:spPr>
          <a:xfrm>
            <a:off x="609600" y="4648200"/>
            <a:ext cx="7772400" cy="1600200"/>
          </a:xfrm>
        </p:spPr>
        <p:txBody>
          <a:bodyPr>
            <a:normAutofit/>
          </a:bodyPr>
          <a:lstStyle/>
          <a:p>
            <a:pPr algn="l"/>
            <a:r>
              <a:rPr lang="en-US" b="1" dirty="0"/>
              <a:t>DR VIVEK C WARRIER</a:t>
            </a:r>
          </a:p>
          <a:p>
            <a:pPr algn="l"/>
            <a:r>
              <a:rPr lang="en-US" b="1" dirty="0"/>
              <a:t>SENIOR RESIDENT </a:t>
            </a:r>
          </a:p>
          <a:p>
            <a:pPr algn="l"/>
            <a:r>
              <a:rPr lang="en-US" b="1" dirty="0"/>
              <a:t>DEPARTMENT OF CARDIOLOGY, GMC CALICUT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CA75BC-7598-442E-BD32-884E519AEEF0}"/>
              </a:ext>
            </a:extLst>
          </p:cNvPr>
          <p:cNvSpPr>
            <a:spLocks noGrp="1"/>
          </p:cNvSpPr>
          <p:nvPr>
            <p:ph idx="1"/>
          </p:nvPr>
        </p:nvSpPr>
        <p:spPr>
          <a:xfrm>
            <a:off x="502920" y="530352"/>
            <a:ext cx="8183880" cy="5337048"/>
          </a:xfrm>
        </p:spPr>
        <p:txBody>
          <a:bodyPr>
            <a:normAutofit fontScale="92500" lnSpcReduction="20000"/>
          </a:bodyPr>
          <a:lstStyle/>
          <a:p>
            <a:pPr algn="l"/>
            <a:r>
              <a:rPr lang="en-US" sz="2200" b="0" i="0" u="none" strike="noStrike" baseline="0" dirty="0">
                <a:solidFill>
                  <a:srgbClr val="000000"/>
                </a:solidFill>
              </a:rPr>
              <a:t>Studies of the renin-angiotensin aldosterone</a:t>
            </a:r>
            <a:r>
              <a:rPr lang="en-US" sz="2200" dirty="0">
                <a:solidFill>
                  <a:srgbClr val="000000"/>
                </a:solidFill>
              </a:rPr>
              <a:t> </a:t>
            </a:r>
            <a:r>
              <a:rPr lang="en-US" sz="2200" b="0" i="0" u="none" strike="noStrike" baseline="0" dirty="0">
                <a:solidFill>
                  <a:srgbClr val="000000"/>
                </a:solidFill>
              </a:rPr>
              <a:t>system have shown failure to inhibit release of renin optimally by volume expansion.  </a:t>
            </a:r>
          </a:p>
          <a:p>
            <a:pPr marL="0" indent="0" algn="l">
              <a:buNone/>
            </a:pPr>
            <a:endParaRPr lang="en-US" sz="2200" b="0" i="0" u="none" strike="noStrike" baseline="0" dirty="0">
              <a:solidFill>
                <a:srgbClr val="000000"/>
              </a:solidFill>
            </a:endParaRPr>
          </a:p>
          <a:p>
            <a:pPr algn="l"/>
            <a:r>
              <a:rPr lang="en-US" sz="2200" b="0" i="0" u="none" strike="noStrike" baseline="0" dirty="0">
                <a:solidFill>
                  <a:srgbClr val="000000"/>
                </a:solidFill>
              </a:rPr>
              <a:t>Impaired glucose tolerance &amp; diabetes mellitus occur in 15% to 38% of acromegalic patients.</a:t>
            </a:r>
            <a:endParaRPr lang="en-IN" sz="2200" dirty="0"/>
          </a:p>
          <a:p>
            <a:endParaRPr lang="en-IN" sz="2200" dirty="0"/>
          </a:p>
          <a:p>
            <a:pPr algn="l"/>
            <a:r>
              <a:rPr lang="en-US" sz="2200" b="0" i="0" u="none" strike="noStrike" baseline="0" dirty="0"/>
              <a:t>Acromegaly increases the prevalence of aortic &amp; mitral valve disease, which persists despite cure of the acromegaly. </a:t>
            </a:r>
          </a:p>
          <a:p>
            <a:pPr algn="l"/>
            <a:endParaRPr lang="en-US" sz="2200" b="0" i="0" u="none" strike="noStrike" baseline="0" dirty="0"/>
          </a:p>
          <a:p>
            <a:pPr algn="l"/>
            <a:r>
              <a:rPr lang="en-US" sz="2200" b="0" i="0" u="none" strike="noStrike" baseline="0" dirty="0"/>
              <a:t>Patients with acromegaly may exhibit dilation of the </a:t>
            </a:r>
            <a:r>
              <a:rPr lang="en-IN" sz="2200" b="0" i="0" u="none" strike="noStrike" baseline="0" dirty="0"/>
              <a:t>aortic root.</a:t>
            </a:r>
          </a:p>
          <a:p>
            <a:pPr algn="l"/>
            <a:endParaRPr lang="en-IN" sz="2200" b="0" i="0" u="none" strike="noStrike" baseline="0" dirty="0"/>
          </a:p>
          <a:p>
            <a:pPr algn="l"/>
            <a:r>
              <a:rPr lang="en-US" sz="2200" b="0" i="0" u="none" strike="noStrike" baseline="0" dirty="0"/>
              <a:t>Abnormalities on the electrocardiogram (ECG), including left axis deviation, septal Q waves, ST-T wave depression, abnormal QT dispersion, &amp; conduction system defects, develop in up to 50% of </a:t>
            </a:r>
            <a:r>
              <a:rPr lang="en-IN" sz="2200" b="0" i="0" u="none" strike="noStrike" baseline="0" dirty="0"/>
              <a:t>patients with acromegaly.</a:t>
            </a:r>
            <a:endParaRPr lang="en-IN" sz="2200" dirty="0"/>
          </a:p>
          <a:p>
            <a:pPr algn="l"/>
            <a:endParaRPr lang="en-US" sz="2100" b="0" i="0" u="none" strike="noStrike" baseline="0" dirty="0"/>
          </a:p>
          <a:p>
            <a:pPr marL="0" indent="0" algn="l">
              <a:buNone/>
            </a:pPr>
            <a:endParaRPr lang="en-US" sz="2100" b="0" i="0" u="none" strike="noStrike" baseline="0" dirty="0"/>
          </a:p>
          <a:p>
            <a:endParaRPr lang="en-IN" dirty="0"/>
          </a:p>
        </p:txBody>
      </p:sp>
    </p:spTree>
    <p:extLst>
      <p:ext uri="{BB962C8B-B14F-4D97-AF65-F5344CB8AC3E}">
        <p14:creationId xmlns:p14="http://schemas.microsoft.com/office/powerpoint/2010/main" val="53665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2D01-7031-49D3-BB16-06B6711380C8}"/>
              </a:ext>
            </a:extLst>
          </p:cNvPr>
          <p:cNvSpPr>
            <a:spLocks noGrp="1"/>
          </p:cNvSpPr>
          <p:nvPr>
            <p:ph type="title"/>
          </p:nvPr>
        </p:nvSpPr>
        <p:spPr>
          <a:xfrm>
            <a:off x="502920" y="-112541"/>
            <a:ext cx="8183880" cy="1051560"/>
          </a:xfrm>
        </p:spPr>
        <p:txBody>
          <a:bodyPr>
            <a:normAutofit/>
          </a:bodyPr>
          <a:lstStyle/>
          <a:p>
            <a:r>
              <a:rPr lang="en-IN" sz="2200" b="1" i="0" u="none" strike="noStrike" baseline="0" dirty="0">
                <a:solidFill>
                  <a:schemeClr val="accent1"/>
                </a:solidFill>
              </a:rPr>
              <a:t>Diagnosis</a:t>
            </a:r>
            <a:endParaRPr lang="en-IN" sz="2200" dirty="0">
              <a:solidFill>
                <a:schemeClr val="accent1"/>
              </a:solidFill>
            </a:endParaRPr>
          </a:p>
        </p:txBody>
      </p:sp>
      <p:sp>
        <p:nvSpPr>
          <p:cNvPr id="3" name="Content Placeholder 2">
            <a:extLst>
              <a:ext uri="{FF2B5EF4-FFF2-40B4-BE49-F238E27FC236}">
                <a16:creationId xmlns:a16="http://schemas.microsoft.com/office/drawing/2014/main" id="{08472A5E-AAF5-418E-8E4A-36E905E48B3F}"/>
              </a:ext>
            </a:extLst>
          </p:cNvPr>
          <p:cNvSpPr>
            <a:spLocks noGrp="1"/>
          </p:cNvSpPr>
          <p:nvPr>
            <p:ph idx="1"/>
          </p:nvPr>
        </p:nvSpPr>
        <p:spPr>
          <a:xfrm>
            <a:off x="480060" y="1066800"/>
            <a:ext cx="8183880" cy="5501640"/>
          </a:xfrm>
        </p:spPr>
        <p:txBody>
          <a:bodyPr>
            <a:normAutofit/>
          </a:bodyPr>
          <a:lstStyle/>
          <a:p>
            <a:pPr algn="l"/>
            <a:r>
              <a:rPr lang="en-US" sz="1900" b="0" i="0" u="none" strike="noStrike" baseline="0" dirty="0">
                <a:solidFill>
                  <a:srgbClr val="000000"/>
                </a:solidFill>
              </a:rPr>
              <a:t>In 99% of cases, acromegaly arises from </a:t>
            </a:r>
            <a:r>
              <a:rPr lang="en-US" sz="1900" b="1" i="0" u="none" strike="noStrike" baseline="0" dirty="0">
                <a:solidFill>
                  <a:srgbClr val="000000"/>
                </a:solidFill>
              </a:rPr>
              <a:t>benign adenomas </a:t>
            </a:r>
            <a:r>
              <a:rPr lang="en-US" sz="1900" b="0" i="0" u="none" strike="noStrike" baseline="0" dirty="0">
                <a:solidFill>
                  <a:srgbClr val="000000"/>
                </a:solidFill>
              </a:rPr>
              <a:t>of the anterior pituitary gland.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At diagnosis most of these neoplasms are classified as </a:t>
            </a:r>
            <a:r>
              <a:rPr lang="en-US" sz="1900" b="1" i="0" u="none" strike="noStrike" baseline="0" dirty="0">
                <a:solidFill>
                  <a:srgbClr val="000000"/>
                </a:solidFill>
              </a:rPr>
              <a:t>macroadenomas (&gt; 10 mm).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biochemical diagnosis of acromegaly depends on demonstrating elevated serum IGF-1 levels &amp; the lack of suppression of </a:t>
            </a:r>
            <a:r>
              <a:rPr lang="en-US" sz="1900" b="0" i="0" u="none" strike="noStrike" baseline="0" dirty="0" err="1">
                <a:solidFill>
                  <a:srgbClr val="000000"/>
                </a:solidFill>
              </a:rPr>
              <a:t>hGH</a:t>
            </a:r>
            <a:r>
              <a:rPr lang="en-US" sz="1900" b="0" i="0" u="none" strike="noStrike" baseline="0" dirty="0">
                <a:solidFill>
                  <a:srgbClr val="000000"/>
                </a:solidFill>
              </a:rPr>
              <a:t> to less than 1 </a:t>
            </a:r>
            <a:r>
              <a:rPr lang="en-US" sz="1900" b="0" i="0" u="none" strike="noStrike" baseline="0" dirty="0" err="1">
                <a:solidFill>
                  <a:srgbClr val="000000"/>
                </a:solidFill>
              </a:rPr>
              <a:t>μg</a:t>
            </a:r>
            <a:r>
              <a:rPr lang="en-US" sz="1900" b="0" i="0" u="none" strike="noStrike" baseline="0" dirty="0">
                <a:solidFill>
                  <a:srgbClr val="000000"/>
                </a:solidFill>
              </a:rPr>
              <a:t>/L following an oral glucose load.</a:t>
            </a:r>
          </a:p>
          <a:p>
            <a:pPr algn="l"/>
            <a:endParaRPr lang="en-US" sz="1900" dirty="0">
              <a:solidFill>
                <a:srgbClr val="0000EF"/>
              </a:solidFill>
            </a:endParaRPr>
          </a:p>
          <a:p>
            <a:pPr algn="l"/>
            <a:r>
              <a:rPr lang="en-US" sz="1900" b="0" i="0" u="none" strike="noStrike" baseline="0" dirty="0">
                <a:solidFill>
                  <a:srgbClr val="000000"/>
                </a:solidFill>
              </a:rPr>
              <a:t>Localization of the tumor uses magnetic resonance imaging (MRI) of the </a:t>
            </a:r>
            <a:r>
              <a:rPr lang="en-IN" sz="1900" b="0" i="0" u="none" strike="noStrike" baseline="0" dirty="0">
                <a:solidFill>
                  <a:srgbClr val="000000"/>
                </a:solidFill>
              </a:rPr>
              <a:t>pituitary gland.</a:t>
            </a:r>
            <a:endParaRPr lang="en-IN" sz="1900" dirty="0"/>
          </a:p>
        </p:txBody>
      </p:sp>
    </p:spTree>
    <p:extLst>
      <p:ext uri="{BB962C8B-B14F-4D97-AF65-F5344CB8AC3E}">
        <p14:creationId xmlns:p14="http://schemas.microsoft.com/office/powerpoint/2010/main" val="383536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FF50A-3842-4911-BB83-22049A51B7D6}"/>
              </a:ext>
            </a:extLst>
          </p:cNvPr>
          <p:cNvSpPr>
            <a:spLocks noGrp="1"/>
          </p:cNvSpPr>
          <p:nvPr>
            <p:ph type="title"/>
          </p:nvPr>
        </p:nvSpPr>
        <p:spPr>
          <a:xfrm>
            <a:off x="502920" y="571500"/>
            <a:ext cx="6355080" cy="838200"/>
          </a:xfrm>
        </p:spPr>
        <p:txBody>
          <a:bodyPr>
            <a:normAutofit fontScale="90000"/>
          </a:bodyPr>
          <a:lstStyle/>
          <a:p>
            <a:r>
              <a:rPr lang="en-IN" sz="2400" b="1" i="0" u="none" strike="noStrike" baseline="0" dirty="0">
                <a:solidFill>
                  <a:schemeClr val="accent1"/>
                </a:solidFill>
              </a:rPr>
              <a:t>Treatment</a:t>
            </a:r>
            <a:br>
              <a:rPr lang="en-IN" sz="1800" b="1" i="0" u="none" strike="noStrike" baseline="0" dirty="0">
                <a:solidFill>
                  <a:srgbClr val="810000"/>
                </a:solidFill>
                <a:latin typeface="LiberationSans-Bold"/>
              </a:rPr>
            </a:br>
            <a:endParaRPr lang="en-IN" dirty="0"/>
          </a:p>
        </p:txBody>
      </p:sp>
      <p:sp>
        <p:nvSpPr>
          <p:cNvPr id="3" name="Content Placeholder 2">
            <a:extLst>
              <a:ext uri="{FF2B5EF4-FFF2-40B4-BE49-F238E27FC236}">
                <a16:creationId xmlns:a16="http://schemas.microsoft.com/office/drawing/2014/main" id="{F25F3713-158B-4F47-B793-9DC8684DB92C}"/>
              </a:ext>
            </a:extLst>
          </p:cNvPr>
          <p:cNvSpPr>
            <a:spLocks noGrp="1"/>
          </p:cNvSpPr>
          <p:nvPr>
            <p:ph idx="1"/>
          </p:nvPr>
        </p:nvSpPr>
        <p:spPr>
          <a:xfrm>
            <a:off x="502920" y="990600"/>
            <a:ext cx="8183880" cy="5105400"/>
          </a:xfrm>
        </p:spPr>
        <p:txBody>
          <a:bodyPr>
            <a:normAutofit/>
          </a:bodyPr>
          <a:lstStyle/>
          <a:p>
            <a:pPr algn="l"/>
            <a:r>
              <a:rPr lang="en-US" sz="1900" b="0" i="0" u="none" strike="noStrike" baseline="0" dirty="0">
                <a:solidFill>
                  <a:srgbClr val="000000"/>
                </a:solidFill>
              </a:rPr>
              <a:t>Transsphenoidal surgery with resection of the adenoma cures 50% to 70% of patients.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Preoperative medical therapy with somatostatin receptor </a:t>
            </a:r>
            <a:r>
              <a:rPr lang="en-US" sz="1900" dirty="0">
                <a:solidFill>
                  <a:srgbClr val="000000"/>
                </a:solidFill>
              </a:rPr>
              <a:t>agonist</a:t>
            </a:r>
            <a:r>
              <a:rPr lang="en-US" sz="1900" b="0" i="0" u="none" strike="noStrike" baseline="0" dirty="0">
                <a:solidFill>
                  <a:srgbClr val="000000"/>
                </a:solidFill>
              </a:rPr>
              <a:t> is recommended to reduce the surgical risk in patients with heart failure or severe comorbidities.</a:t>
            </a:r>
          </a:p>
          <a:p>
            <a:pPr algn="l"/>
            <a:endParaRPr lang="en-US" sz="1900" dirty="0">
              <a:solidFill>
                <a:srgbClr val="0000EF"/>
              </a:solidFill>
            </a:endParaRPr>
          </a:p>
          <a:p>
            <a:pPr algn="l"/>
            <a:r>
              <a:rPr lang="en-US" sz="1900" b="0" i="0" u="none" strike="noStrike" baseline="0" dirty="0">
                <a:solidFill>
                  <a:srgbClr val="000000"/>
                </a:solidFill>
              </a:rPr>
              <a:t>The cardiovascular complications of acromegaly usually improve with treatment, </a:t>
            </a:r>
            <a:r>
              <a:rPr lang="en-US" sz="1900" dirty="0">
                <a:solidFill>
                  <a:srgbClr val="000000"/>
                </a:solidFill>
              </a:rPr>
              <a:t>&amp; </a:t>
            </a:r>
            <a:r>
              <a:rPr lang="en-US" sz="1900" b="0" i="0" u="none" strike="noStrike" baseline="0" dirty="0">
                <a:solidFill>
                  <a:srgbClr val="000000"/>
                </a:solidFill>
              </a:rPr>
              <a:t>survival rates improve significantly in patients achieving disease remission as defined by the normalization of serum IGF-1 &amp;</a:t>
            </a:r>
            <a:r>
              <a:rPr lang="en-US" sz="1900" dirty="0">
                <a:solidFill>
                  <a:srgbClr val="000000"/>
                </a:solidFill>
              </a:rPr>
              <a:t> </a:t>
            </a:r>
            <a:r>
              <a:rPr lang="en-US" sz="1900" b="0" i="0" u="none" strike="noStrike" baseline="0" dirty="0">
                <a:solidFill>
                  <a:srgbClr val="000000"/>
                </a:solidFill>
              </a:rPr>
              <a:t>serum </a:t>
            </a:r>
            <a:r>
              <a:rPr lang="en-US" sz="1900" b="0" i="0" u="none" strike="noStrike" baseline="0" dirty="0" err="1">
                <a:solidFill>
                  <a:srgbClr val="000000"/>
                </a:solidFill>
              </a:rPr>
              <a:t>hGH</a:t>
            </a:r>
            <a:r>
              <a:rPr lang="en-US" sz="1900" b="0" i="0" u="none" strike="noStrike" baseline="0" dirty="0">
                <a:solidFill>
                  <a:srgbClr val="000000"/>
                </a:solidFill>
              </a:rPr>
              <a:t> levels to less than 1 </a:t>
            </a:r>
            <a:r>
              <a:rPr lang="en-US" sz="1900" b="0" i="0" u="none" strike="noStrike" baseline="0" dirty="0" err="1">
                <a:solidFill>
                  <a:srgbClr val="000000"/>
                </a:solidFill>
              </a:rPr>
              <a:t>μg</a:t>
            </a:r>
            <a:r>
              <a:rPr lang="en-US" sz="1900" b="0" i="0" u="none" strike="noStrike" baseline="0" dirty="0">
                <a:solidFill>
                  <a:srgbClr val="000000"/>
                </a:solidFill>
              </a:rPr>
              <a:t>/L.</a:t>
            </a:r>
          </a:p>
          <a:p>
            <a:pPr algn="l"/>
            <a:endParaRPr lang="en-US" sz="1900" dirty="0">
              <a:solidFill>
                <a:srgbClr val="0000EF"/>
              </a:solidFill>
            </a:endParaRPr>
          </a:p>
          <a:p>
            <a:pPr algn="l"/>
            <a:r>
              <a:rPr lang="en-US" sz="1900" b="0" i="0" u="none" strike="noStrike" baseline="0" dirty="0">
                <a:solidFill>
                  <a:srgbClr val="000000"/>
                </a:solidFill>
              </a:rPr>
              <a:t>A residual tumor mass following surgery may require radiotherapy if medical therapy is unavailable, unsuccessful, or not tolerated.</a:t>
            </a:r>
            <a:endParaRPr lang="en-IN" sz="1900" dirty="0"/>
          </a:p>
        </p:txBody>
      </p:sp>
    </p:spTree>
    <p:extLst>
      <p:ext uri="{BB962C8B-B14F-4D97-AF65-F5344CB8AC3E}">
        <p14:creationId xmlns:p14="http://schemas.microsoft.com/office/powerpoint/2010/main" val="3841597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1BCB-057F-46E0-9BCA-4E29A7C9F2E5}"/>
              </a:ext>
            </a:extLst>
          </p:cNvPr>
          <p:cNvSpPr>
            <a:spLocks noGrp="1"/>
          </p:cNvSpPr>
          <p:nvPr>
            <p:ph type="title"/>
          </p:nvPr>
        </p:nvSpPr>
        <p:spPr>
          <a:xfrm>
            <a:off x="502920" y="457200"/>
            <a:ext cx="8183880" cy="1051560"/>
          </a:xfrm>
        </p:spPr>
        <p:txBody>
          <a:bodyPr>
            <a:normAutofit/>
          </a:bodyPr>
          <a:lstStyle/>
          <a:p>
            <a:r>
              <a:rPr lang="en-US" sz="2400" b="1" i="0" u="none" strike="noStrike" baseline="0" dirty="0">
                <a:solidFill>
                  <a:schemeClr val="accent1"/>
                </a:solidFill>
              </a:rPr>
              <a:t>Cardiovascular Manifestations of Growth Hormone Deficiency</a:t>
            </a:r>
            <a:endParaRPr lang="en-IN" sz="2400" dirty="0">
              <a:solidFill>
                <a:schemeClr val="accent1"/>
              </a:solidFill>
            </a:endParaRPr>
          </a:p>
        </p:txBody>
      </p:sp>
      <p:sp>
        <p:nvSpPr>
          <p:cNvPr id="3" name="Content Placeholder 2">
            <a:extLst>
              <a:ext uri="{FF2B5EF4-FFF2-40B4-BE49-F238E27FC236}">
                <a16:creationId xmlns:a16="http://schemas.microsoft.com/office/drawing/2014/main" id="{1E44673A-C3F7-4C8B-9C75-F87F5805BA50}"/>
              </a:ext>
            </a:extLst>
          </p:cNvPr>
          <p:cNvSpPr>
            <a:spLocks noGrp="1"/>
          </p:cNvSpPr>
          <p:nvPr>
            <p:ph idx="1"/>
          </p:nvPr>
        </p:nvSpPr>
        <p:spPr>
          <a:xfrm>
            <a:off x="502920" y="1828800"/>
            <a:ext cx="8183880" cy="4267199"/>
          </a:xfrm>
        </p:spPr>
        <p:txBody>
          <a:bodyPr>
            <a:normAutofit/>
          </a:bodyPr>
          <a:lstStyle/>
          <a:p>
            <a:pPr algn="l"/>
            <a:r>
              <a:rPr lang="en-US" sz="1900" b="0" i="0" u="none" strike="noStrike" baseline="0" dirty="0">
                <a:solidFill>
                  <a:srgbClr val="000000"/>
                </a:solidFill>
              </a:rPr>
              <a:t>Untreated adult </a:t>
            </a:r>
            <a:r>
              <a:rPr lang="en-US" sz="1900" b="0" i="0" u="none" strike="noStrike" baseline="0" dirty="0" err="1">
                <a:solidFill>
                  <a:srgbClr val="000000"/>
                </a:solidFill>
              </a:rPr>
              <a:t>hGH</a:t>
            </a:r>
            <a:r>
              <a:rPr lang="en-US" sz="1900" b="0" i="0" u="none" strike="noStrike" baseline="0" dirty="0">
                <a:solidFill>
                  <a:srgbClr val="000000"/>
                </a:solidFill>
              </a:rPr>
              <a:t>-deficient patients can have cardiac </a:t>
            </a:r>
            <a:r>
              <a:rPr lang="en-US" sz="1900" dirty="0">
                <a:solidFill>
                  <a:srgbClr val="000000"/>
                </a:solidFill>
              </a:rPr>
              <a:t>&amp; </a:t>
            </a:r>
            <a:r>
              <a:rPr lang="en-US" sz="1900" b="0" i="0" u="none" strike="noStrike" baseline="0" dirty="0">
                <a:solidFill>
                  <a:srgbClr val="000000"/>
                </a:solidFill>
              </a:rPr>
              <a:t>endothelial dysfunction, insulin resistance, a deranged lipid profile, increased carotid intima-media thickness, elevated inflammatory markers, increased body fat with abdominal obesity, hypercoagulability, &amp; decreased skeletal muscle mass &amp; strength.</a:t>
            </a:r>
            <a:endParaRPr lang="en-US" sz="1900" b="0" i="0" u="none" strike="noStrike" baseline="0" dirty="0">
              <a:solidFill>
                <a:srgbClr val="0000EF"/>
              </a:solidFill>
            </a:endParaRPr>
          </a:p>
          <a:p>
            <a:pPr marL="0" indent="0" algn="l">
              <a:buNone/>
            </a:pPr>
            <a:endParaRPr lang="en-IN" sz="1900" b="0" i="0" u="none" strike="noStrike" baseline="0" dirty="0">
              <a:solidFill>
                <a:srgbClr val="0000EF"/>
              </a:solidFill>
            </a:endParaRPr>
          </a:p>
          <a:p>
            <a:pPr algn="l"/>
            <a:r>
              <a:rPr lang="en-US" sz="1900" b="0" i="0" u="none" strike="noStrike" baseline="0" dirty="0">
                <a:solidFill>
                  <a:srgbClr val="000000"/>
                </a:solidFill>
              </a:rPr>
              <a:t>Early premature atherosclerosis can develop in hypopituitary patients not receiving </a:t>
            </a:r>
            <a:r>
              <a:rPr lang="en-US" sz="1900" b="0" i="0" u="none" strike="noStrike" baseline="0" dirty="0" err="1">
                <a:solidFill>
                  <a:srgbClr val="000000"/>
                </a:solidFill>
              </a:rPr>
              <a:t>hGH</a:t>
            </a:r>
            <a:r>
              <a:rPr lang="en-US" sz="1900" b="0" i="0" u="none" strike="noStrike" baseline="0" dirty="0">
                <a:solidFill>
                  <a:srgbClr val="000000"/>
                </a:solidFill>
              </a:rPr>
              <a:t> therapy.</a:t>
            </a:r>
            <a:endParaRPr lang="en-IN" sz="1900" dirty="0"/>
          </a:p>
        </p:txBody>
      </p:sp>
    </p:spTree>
    <p:extLst>
      <p:ext uri="{BB962C8B-B14F-4D97-AF65-F5344CB8AC3E}">
        <p14:creationId xmlns:p14="http://schemas.microsoft.com/office/powerpoint/2010/main" val="2637925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0DB4D6E-FBC2-414B-992A-2FBE609818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04801"/>
            <a:ext cx="8686800" cy="6324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6054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C804-C38F-4D52-84F5-50E5A5F699C8}"/>
              </a:ext>
            </a:extLst>
          </p:cNvPr>
          <p:cNvSpPr>
            <a:spLocks noGrp="1"/>
          </p:cNvSpPr>
          <p:nvPr>
            <p:ph type="title"/>
          </p:nvPr>
        </p:nvSpPr>
        <p:spPr>
          <a:xfrm>
            <a:off x="502920" y="533400"/>
            <a:ext cx="8183880" cy="1508760"/>
          </a:xfrm>
        </p:spPr>
        <p:txBody>
          <a:bodyPr>
            <a:normAutofit fontScale="90000"/>
          </a:bodyPr>
          <a:lstStyle/>
          <a:p>
            <a:r>
              <a:rPr lang="en-US" b="1" i="0" u="none" strike="noStrike" baseline="0" dirty="0">
                <a:solidFill>
                  <a:schemeClr val="accent1"/>
                </a:solidFill>
              </a:rPr>
              <a:t>Adrenal Hormones and Cardiovascular Disease</a:t>
            </a:r>
            <a:br>
              <a:rPr lang="en-US" sz="1800" b="1" i="0" u="none" strike="noStrike" baseline="0" dirty="0">
                <a:solidFill>
                  <a:srgbClr val="707B08"/>
                </a:solidFill>
                <a:latin typeface="LiberationSans-Bold"/>
              </a:rPr>
            </a:br>
            <a:endParaRPr lang="en-IN" dirty="0"/>
          </a:p>
        </p:txBody>
      </p:sp>
      <p:sp>
        <p:nvSpPr>
          <p:cNvPr id="3" name="Content Placeholder 2">
            <a:extLst>
              <a:ext uri="{FF2B5EF4-FFF2-40B4-BE49-F238E27FC236}">
                <a16:creationId xmlns:a16="http://schemas.microsoft.com/office/drawing/2014/main" id="{4326FDD8-918A-4779-8002-4232D484DD26}"/>
              </a:ext>
            </a:extLst>
          </p:cNvPr>
          <p:cNvSpPr>
            <a:spLocks noGrp="1"/>
          </p:cNvSpPr>
          <p:nvPr>
            <p:ph idx="1"/>
          </p:nvPr>
        </p:nvSpPr>
        <p:spPr>
          <a:xfrm>
            <a:off x="502920" y="1874520"/>
            <a:ext cx="8183880" cy="4069080"/>
          </a:xfrm>
        </p:spPr>
        <p:txBody>
          <a:bodyPr>
            <a:normAutofit/>
          </a:bodyPr>
          <a:lstStyle/>
          <a:p>
            <a:pPr marL="0" indent="0" algn="l">
              <a:buNone/>
            </a:pPr>
            <a:r>
              <a:rPr lang="en-US" b="1" i="0" u="none" strike="noStrike" baseline="0" dirty="0">
                <a:solidFill>
                  <a:schemeClr val="accent1"/>
                </a:solidFill>
                <a:effectLst>
                  <a:outerShdw blurRad="38100" dist="38100" dir="2700000" algn="tl">
                    <a:srgbClr val="000000">
                      <a:alpha val="43137"/>
                    </a:srgbClr>
                  </a:outerShdw>
                </a:effectLst>
                <a:latin typeface="+mj-lt"/>
              </a:rPr>
              <a:t>Cushing Disease &amp; Cushing Syndrome</a:t>
            </a:r>
          </a:p>
          <a:p>
            <a:pPr marL="0" indent="0" algn="l">
              <a:buNone/>
            </a:pPr>
            <a:endParaRPr lang="en-US" b="1" i="0" u="none" strike="noStrike" baseline="0" dirty="0">
              <a:solidFill>
                <a:schemeClr val="accent1"/>
              </a:solidFill>
              <a:latin typeface="+mj-lt"/>
            </a:endParaRPr>
          </a:p>
          <a:p>
            <a:pPr algn="l"/>
            <a:r>
              <a:rPr lang="en-US" sz="1900" b="0" i="0" u="none" strike="noStrike" baseline="0" dirty="0">
                <a:solidFill>
                  <a:srgbClr val="000000"/>
                </a:solidFill>
              </a:rPr>
              <a:t>Cushing syndrome results from prolonged &amp; inappropriately high exposure of tissues to glucocorticoids.</a:t>
            </a:r>
          </a:p>
          <a:p>
            <a:pPr marL="0" indent="0" algn="l">
              <a:buNone/>
            </a:pPr>
            <a:endParaRPr lang="en-US" sz="1900" dirty="0">
              <a:solidFill>
                <a:srgbClr val="0000EF"/>
              </a:solidFill>
            </a:endParaRPr>
          </a:p>
          <a:p>
            <a:pPr algn="l"/>
            <a:r>
              <a:rPr lang="en-US" sz="1900" b="0" i="0" u="none" strike="noStrike" baseline="0" dirty="0">
                <a:solidFill>
                  <a:srgbClr val="000000"/>
                </a:solidFill>
              </a:rPr>
              <a:t>Excessive cortisol secretion &amp; its attendant clinical disease states can arise from excessive release of ACTH by the pituitary (Cushing disease) or through the adenomatous or rarely malignant neoplastic process arising in the adrenal gland itself (Cushing syndrome).</a:t>
            </a:r>
            <a:r>
              <a:rPr lang="en-US" sz="1900" b="0" i="0" u="none" strike="noStrike" baseline="0" dirty="0">
                <a:solidFill>
                  <a:srgbClr val="0000EF"/>
                </a:solidFill>
              </a:rPr>
              <a:t> </a:t>
            </a:r>
          </a:p>
          <a:p>
            <a:pPr marL="0" indent="0" algn="l">
              <a:buNone/>
            </a:pPr>
            <a:endParaRPr lang="en-IN" sz="2000" dirty="0"/>
          </a:p>
        </p:txBody>
      </p:sp>
    </p:spTree>
    <p:extLst>
      <p:ext uri="{BB962C8B-B14F-4D97-AF65-F5344CB8AC3E}">
        <p14:creationId xmlns:p14="http://schemas.microsoft.com/office/powerpoint/2010/main" val="2114738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D683EC-AEBB-46E8-93D6-1A68EDD9E2E1}"/>
              </a:ext>
            </a:extLst>
          </p:cNvPr>
          <p:cNvSpPr>
            <a:spLocks noGrp="1"/>
          </p:cNvSpPr>
          <p:nvPr>
            <p:ph idx="1"/>
          </p:nvPr>
        </p:nvSpPr>
        <p:spPr>
          <a:xfrm>
            <a:off x="502920" y="530352"/>
            <a:ext cx="8183880" cy="5489448"/>
          </a:xfrm>
        </p:spPr>
        <p:txBody>
          <a:bodyPr>
            <a:normAutofit/>
          </a:bodyPr>
          <a:lstStyle/>
          <a:p>
            <a:pPr algn="l"/>
            <a:r>
              <a:rPr lang="en-US" sz="1900" b="0" i="0" u="none" strike="noStrike" baseline="0" dirty="0">
                <a:solidFill>
                  <a:srgbClr val="000000"/>
                </a:solidFill>
              </a:rPr>
              <a:t>Clinical signs &amp; symptoms of </a:t>
            </a:r>
            <a:r>
              <a:rPr lang="en-US" sz="1900" b="1" i="0" u="none" strike="noStrike" baseline="0" dirty="0">
                <a:solidFill>
                  <a:srgbClr val="000000"/>
                </a:solidFill>
              </a:rPr>
              <a:t>Cushing syndrome </a:t>
            </a:r>
            <a:r>
              <a:rPr lang="en-US" sz="1900" b="0" i="0" u="none" strike="noStrike" baseline="0" dirty="0">
                <a:solidFill>
                  <a:srgbClr val="000000"/>
                </a:solidFill>
              </a:rPr>
              <a:t>often develop in patients treated with </a:t>
            </a:r>
            <a:r>
              <a:rPr lang="en-US" sz="1900" b="1" i="0" u="none" strike="noStrike" baseline="0" dirty="0">
                <a:solidFill>
                  <a:srgbClr val="000000"/>
                </a:solidFill>
              </a:rPr>
              <a:t>exogenous steroids at doses equivalent to 20 mg of prednisone daily for more than 1 month.</a:t>
            </a:r>
          </a:p>
          <a:p>
            <a:pPr algn="l"/>
            <a:endParaRPr lang="en-US" sz="1900" b="0" i="0" u="none" strike="noStrike" baseline="0" dirty="0">
              <a:solidFill>
                <a:srgbClr val="000000"/>
              </a:solidFill>
            </a:endParaRPr>
          </a:p>
          <a:p>
            <a:pPr algn="l"/>
            <a:r>
              <a:rPr lang="en-IN" sz="1900" b="1" i="0" u="none" strike="noStrike" baseline="0" dirty="0"/>
              <a:t>Several cardiac genes contain glucocorticoid response </a:t>
            </a:r>
            <a:r>
              <a:rPr lang="en-US" sz="1900" b="1" i="0" u="none" strike="noStrike" baseline="0" dirty="0"/>
              <a:t>elements </a:t>
            </a:r>
            <a:r>
              <a:rPr lang="en-US" sz="1900" b="0" i="0" u="none" strike="noStrike" baseline="0" dirty="0"/>
              <a:t>in their promoter regions that confer transcriptional-level glucocorticoid responsiveness.</a:t>
            </a:r>
          </a:p>
          <a:p>
            <a:pPr marL="0" indent="0" algn="l">
              <a:buNone/>
            </a:pPr>
            <a:r>
              <a:rPr lang="en-US" sz="1900" b="0" i="0" u="none" strike="noStrike" baseline="0" dirty="0"/>
              <a:t> </a:t>
            </a:r>
          </a:p>
          <a:p>
            <a:pPr algn="l"/>
            <a:r>
              <a:rPr lang="en-US" sz="1900" b="0" i="0" u="none" strike="noStrike" baseline="0" dirty="0"/>
              <a:t> </a:t>
            </a:r>
            <a:r>
              <a:rPr lang="en-US" sz="1900" dirty="0"/>
              <a:t>I</a:t>
            </a:r>
            <a:r>
              <a:rPr lang="en-US" sz="1900" b="0" i="0" u="none" strike="noStrike" baseline="0" dirty="0"/>
              <a:t>nclude those that </a:t>
            </a:r>
            <a:r>
              <a:rPr lang="en-US" sz="1900" b="1" i="0" u="none" strike="noStrike" baseline="0" dirty="0"/>
              <a:t>encode voltage-gated potassium channels</a:t>
            </a:r>
            <a:r>
              <a:rPr lang="en-US" sz="1900" b="0" i="0" u="none" strike="noStrike" baseline="0" dirty="0"/>
              <a:t>, as well </a:t>
            </a:r>
            <a:r>
              <a:rPr lang="en-US" sz="1900" b="1" i="0" u="none" strike="noStrike" baseline="0" dirty="0"/>
              <a:t>as protein kinases</a:t>
            </a:r>
            <a:r>
              <a:rPr lang="en-US" sz="1900" b="0" i="0" u="none" strike="noStrike" baseline="0" dirty="0"/>
              <a:t>, which serve to phosphorylate &amp; regulate the voltage-gated sodium channels. </a:t>
            </a:r>
          </a:p>
          <a:p>
            <a:pPr algn="l"/>
            <a:endParaRPr lang="en-US" sz="1900" b="0" i="0" u="none" strike="noStrike" baseline="0" dirty="0"/>
          </a:p>
          <a:p>
            <a:pPr algn="l"/>
            <a:r>
              <a:rPr lang="en-US" sz="1900" b="0" i="0" u="none" strike="noStrike" baseline="0" dirty="0"/>
              <a:t>In addition, there are more rapidly acting, </a:t>
            </a:r>
            <a:r>
              <a:rPr lang="en-US" sz="1900" b="0" i="0" u="none" strike="noStrike" baseline="0" dirty="0" err="1"/>
              <a:t>nontranscriptional</a:t>
            </a:r>
            <a:r>
              <a:rPr lang="en-US" sz="1900" b="0" i="0" u="none" strike="noStrike" baseline="0" dirty="0"/>
              <a:t> pathways by which cortisol may regulate the activity of voltage-gated potassium channels.</a:t>
            </a:r>
            <a:endParaRPr lang="en-IN" sz="1900" dirty="0"/>
          </a:p>
        </p:txBody>
      </p:sp>
    </p:spTree>
    <p:extLst>
      <p:ext uri="{BB962C8B-B14F-4D97-AF65-F5344CB8AC3E}">
        <p14:creationId xmlns:p14="http://schemas.microsoft.com/office/powerpoint/2010/main" val="289366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75523B-B59F-4EDE-820C-EEEC061DCB0E}"/>
              </a:ext>
            </a:extLst>
          </p:cNvPr>
          <p:cNvSpPr>
            <a:spLocks noGrp="1"/>
          </p:cNvSpPr>
          <p:nvPr>
            <p:ph idx="1"/>
          </p:nvPr>
        </p:nvSpPr>
        <p:spPr>
          <a:xfrm>
            <a:off x="480060" y="1066800"/>
            <a:ext cx="8183880" cy="5486400"/>
          </a:xfrm>
        </p:spPr>
        <p:txBody>
          <a:bodyPr>
            <a:normAutofit/>
          </a:bodyPr>
          <a:lstStyle/>
          <a:p>
            <a:pPr algn="l"/>
            <a:r>
              <a:rPr lang="en-US" sz="1900" b="0" i="0" u="none" strike="noStrike" baseline="0" dirty="0">
                <a:solidFill>
                  <a:srgbClr val="000000"/>
                </a:solidFill>
              </a:rPr>
              <a:t>The cardiac effects of Cushing syndrome arise from the effects of glucocorticoids on the heart, liver, skeletal muscle, </a:t>
            </a:r>
            <a:r>
              <a:rPr lang="en-US" sz="1900" dirty="0">
                <a:solidFill>
                  <a:srgbClr val="000000"/>
                </a:solidFill>
              </a:rPr>
              <a:t>&amp; </a:t>
            </a:r>
            <a:r>
              <a:rPr lang="en-US" sz="1900" b="0" i="0" u="none" strike="noStrike" baseline="0" dirty="0">
                <a:solidFill>
                  <a:srgbClr val="000000"/>
                </a:solidFill>
              </a:rPr>
              <a:t>fat tissue.</a:t>
            </a:r>
          </a:p>
          <a:p>
            <a:pPr algn="l"/>
            <a:endParaRPr lang="en-US" sz="1900" dirty="0">
              <a:solidFill>
                <a:srgbClr val="0000EF"/>
              </a:solidFill>
            </a:endParaRPr>
          </a:p>
          <a:p>
            <a:pPr algn="l"/>
            <a:r>
              <a:rPr lang="en-US" sz="1900" b="0" i="0" u="none" strike="noStrike" baseline="0" dirty="0">
                <a:solidFill>
                  <a:srgbClr val="000000"/>
                </a:solidFill>
              </a:rPr>
              <a:t>LVH &amp; concentric remodeling can result. </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Glucocorticoid excess is also associated with left ventricular dysfunction, myocardial fibrosis, &amp; dilated cardiomyopathy.</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Chronic cortisol hypersecretion causes central obesity, hypertension, insulin resistance, dyslipidemia, a prothrombotic state, &amp; the metabolic syndrome. </a:t>
            </a:r>
            <a:endParaRPr lang="en-IN" sz="1900" dirty="0"/>
          </a:p>
        </p:txBody>
      </p:sp>
    </p:spTree>
    <p:extLst>
      <p:ext uri="{BB962C8B-B14F-4D97-AF65-F5344CB8AC3E}">
        <p14:creationId xmlns:p14="http://schemas.microsoft.com/office/powerpoint/2010/main" val="331367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004C94-D268-493C-88A2-769A9FB2A4E6}"/>
              </a:ext>
            </a:extLst>
          </p:cNvPr>
          <p:cNvSpPr>
            <a:spLocks noGrp="1"/>
          </p:cNvSpPr>
          <p:nvPr>
            <p:ph idx="1"/>
          </p:nvPr>
        </p:nvSpPr>
        <p:spPr>
          <a:xfrm>
            <a:off x="480060" y="914400"/>
            <a:ext cx="8183880" cy="5413248"/>
          </a:xfrm>
        </p:spPr>
        <p:txBody>
          <a:bodyPr>
            <a:normAutofit/>
          </a:bodyPr>
          <a:lstStyle/>
          <a:p>
            <a:pPr algn="l"/>
            <a:r>
              <a:rPr lang="en-US" sz="1900" b="1" i="0" u="none" strike="noStrike" baseline="0" dirty="0"/>
              <a:t>Electrocardiographic changes of </a:t>
            </a:r>
            <a:r>
              <a:rPr lang="en-US" sz="1900" b="1" dirty="0"/>
              <a:t>C</a:t>
            </a:r>
            <a:r>
              <a:rPr lang="en-US" sz="1900" b="1" i="0" u="none" strike="noStrike" baseline="0" dirty="0"/>
              <a:t>ushing disease : </a:t>
            </a:r>
          </a:p>
          <a:p>
            <a:pPr algn="l"/>
            <a:endParaRPr lang="en-US" sz="1900" b="1" i="0" u="none" strike="noStrike" baseline="0" dirty="0"/>
          </a:p>
          <a:p>
            <a:pPr algn="l"/>
            <a:r>
              <a:rPr lang="en-US" sz="1900" b="0" i="0" u="none" strike="noStrike" baseline="0" dirty="0"/>
              <a:t>The duration of the PR interval appears to be correlated inversely with adrenal cortisol production rates. </a:t>
            </a:r>
          </a:p>
          <a:p>
            <a:pPr algn="l"/>
            <a:endParaRPr lang="en-US" sz="1900" b="0" i="0" u="none" strike="noStrike" baseline="0" dirty="0"/>
          </a:p>
          <a:p>
            <a:pPr algn="l"/>
            <a:r>
              <a:rPr lang="en-US" sz="1900" b="0" i="0" u="none" strike="noStrike" baseline="0" dirty="0"/>
              <a:t>The mechanism underlying this correlation may be related to expression or regulation of the voltage-gated sodium channel (SCN5A). </a:t>
            </a:r>
          </a:p>
          <a:p>
            <a:pPr algn="l"/>
            <a:endParaRPr lang="en-US" sz="1900" b="0" i="0" u="none" strike="noStrike" baseline="0" dirty="0"/>
          </a:p>
          <a:p>
            <a:pPr algn="l"/>
            <a:r>
              <a:rPr lang="en-US" sz="1900" b="0" i="0" u="none" strike="noStrike" baseline="0" dirty="0"/>
              <a:t>Changes on the ECG, specifically in the PR </a:t>
            </a:r>
            <a:r>
              <a:rPr lang="en-US" sz="1900" dirty="0"/>
              <a:t>&amp; </a:t>
            </a:r>
            <a:r>
              <a:rPr lang="en-US" sz="1900" b="0" i="0" u="none" strike="noStrike" baseline="0" dirty="0"/>
              <a:t>QT intervals, may also arise from the direct (nongenomic) effects of glucocorticoids on the voltage-gated potassium channel (Kv1.5) in excitable </a:t>
            </a:r>
            <a:r>
              <a:rPr lang="en-IN" sz="1900" b="0" i="0" u="none" strike="noStrike" baseline="0" dirty="0"/>
              <a:t>tissues.</a:t>
            </a:r>
            <a:endParaRPr lang="en-IN" sz="1900" dirty="0"/>
          </a:p>
        </p:txBody>
      </p:sp>
    </p:spTree>
    <p:extLst>
      <p:ext uri="{BB962C8B-B14F-4D97-AF65-F5344CB8AC3E}">
        <p14:creationId xmlns:p14="http://schemas.microsoft.com/office/powerpoint/2010/main" val="1722298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FAFE25-B4D4-4CCE-99E5-766C10917CA9}"/>
              </a:ext>
            </a:extLst>
          </p:cNvPr>
          <p:cNvSpPr>
            <a:spLocks noGrp="1"/>
          </p:cNvSpPr>
          <p:nvPr>
            <p:ph idx="1"/>
          </p:nvPr>
        </p:nvSpPr>
        <p:spPr>
          <a:xfrm>
            <a:off x="480060" y="1143000"/>
            <a:ext cx="8183880" cy="5337048"/>
          </a:xfrm>
        </p:spPr>
        <p:txBody>
          <a:bodyPr>
            <a:normAutofit/>
          </a:bodyPr>
          <a:lstStyle/>
          <a:p>
            <a:pPr algn="l"/>
            <a:r>
              <a:rPr lang="en-US" sz="1900" b="0" i="0" u="none" strike="noStrike" baseline="0" dirty="0"/>
              <a:t>A particular complex of cardiac &amp; adrenal lesions, referred to as the </a:t>
            </a:r>
            <a:r>
              <a:rPr lang="en-US" sz="1900" b="1" i="1" u="none" strike="noStrike" baseline="0" dirty="0"/>
              <a:t>Carney complex</a:t>
            </a:r>
            <a:r>
              <a:rPr lang="en-US" sz="1900" b="0" i="0" u="none" strike="noStrike" baseline="0" dirty="0"/>
              <a:t>, is a combination of Cushing syndrome, cardiac myxoma, &amp; a variety of pigmented dermal lesions</a:t>
            </a:r>
            <a:r>
              <a:rPr lang="en-IN" sz="1900" b="0" i="0" u="none" strike="noStrike" baseline="0" dirty="0"/>
              <a:t>.</a:t>
            </a:r>
          </a:p>
          <a:p>
            <a:pPr algn="l"/>
            <a:endParaRPr lang="en-IN" sz="1900" b="0" i="0" u="none" strike="noStrike" baseline="0" dirty="0"/>
          </a:p>
          <a:p>
            <a:pPr algn="l"/>
            <a:r>
              <a:rPr lang="en-US" sz="1900" b="0" i="0" u="none" strike="noStrike" baseline="0" dirty="0">
                <a:solidFill>
                  <a:srgbClr val="000000"/>
                </a:solidFill>
              </a:rPr>
              <a:t>This monogenic autosomal dominant trait has been mapped to the q2 region of chromosome 17.</a:t>
            </a:r>
          </a:p>
          <a:p>
            <a:pPr marL="0" indent="0" algn="l">
              <a:buNone/>
            </a:pPr>
            <a:endParaRPr lang="en-US" sz="1900" dirty="0">
              <a:solidFill>
                <a:srgbClr val="0000EF"/>
              </a:solidFill>
            </a:endParaRPr>
          </a:p>
          <a:p>
            <a:pPr algn="l"/>
            <a:r>
              <a:rPr lang="en-US" sz="1900" b="0" i="0" u="none" strike="noStrike" baseline="0" dirty="0">
                <a:solidFill>
                  <a:srgbClr val="000000"/>
                </a:solidFill>
              </a:rPr>
              <a:t>Myxomas most commonly occur in the left atrium but can arise throughout the heart, can develop at young ages, &amp; can be multicentric.</a:t>
            </a:r>
            <a:endParaRPr lang="en-IN" sz="1900" dirty="0"/>
          </a:p>
        </p:txBody>
      </p:sp>
    </p:spTree>
    <p:extLst>
      <p:ext uri="{BB962C8B-B14F-4D97-AF65-F5344CB8AC3E}">
        <p14:creationId xmlns:p14="http://schemas.microsoft.com/office/powerpoint/2010/main" val="3998572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3BC29C-7B14-4D4A-9D30-2C74A391F591}"/>
              </a:ext>
            </a:extLst>
          </p:cNvPr>
          <p:cNvSpPr>
            <a:spLocks noGrp="1"/>
          </p:cNvSpPr>
          <p:nvPr>
            <p:ph idx="1"/>
          </p:nvPr>
        </p:nvSpPr>
        <p:spPr>
          <a:xfrm>
            <a:off x="502920" y="530352"/>
            <a:ext cx="8183880" cy="5337048"/>
          </a:xfrm>
        </p:spPr>
        <p:txBody>
          <a:bodyPr/>
          <a:lstStyle/>
          <a:p>
            <a:pPr algn="l"/>
            <a:r>
              <a:rPr lang="en-US" sz="1900" i="0" u="none" strike="noStrike" baseline="0" dirty="0"/>
              <a:t>The endocrine system is linked closely with many important cardiovascular diseases. </a:t>
            </a:r>
          </a:p>
          <a:p>
            <a:pPr algn="l"/>
            <a:endParaRPr lang="en-US" sz="1900" i="0" u="none" strike="noStrike" baseline="0" dirty="0"/>
          </a:p>
          <a:p>
            <a:pPr algn="l"/>
            <a:endParaRPr lang="en-US" sz="1900" i="0" u="none" strike="noStrike" baseline="0" dirty="0"/>
          </a:p>
          <a:p>
            <a:pPr algn="l"/>
            <a:r>
              <a:rPr lang="en-US" sz="1900" dirty="0"/>
              <a:t>H</a:t>
            </a:r>
            <a:r>
              <a:rPr lang="en-US" sz="1900" i="0" u="none" strike="noStrike" baseline="0" dirty="0"/>
              <a:t>ormones can alter the cardiovascular system through changes in lipid metabolism &amp; actions on cardiac myocytes, vascular smooth muscle cells, &amp; other target cells </a:t>
            </a:r>
            <a:r>
              <a:rPr lang="en-US" sz="1900" dirty="0"/>
              <a:t>&amp; </a:t>
            </a:r>
            <a:r>
              <a:rPr lang="en-US" sz="1900" i="0" u="none" strike="noStrike" baseline="0" dirty="0"/>
              <a:t>tissues. </a:t>
            </a:r>
          </a:p>
          <a:p>
            <a:pPr marL="0" indent="0" algn="l">
              <a:buNone/>
            </a:pPr>
            <a:endParaRPr lang="en-US" sz="1800" b="0" i="0" u="none" strike="noStrike" baseline="0" dirty="0">
              <a:latin typeface="LiberationSerif"/>
            </a:endParaRPr>
          </a:p>
        </p:txBody>
      </p:sp>
    </p:spTree>
    <p:extLst>
      <p:ext uri="{BB962C8B-B14F-4D97-AF65-F5344CB8AC3E}">
        <p14:creationId xmlns:p14="http://schemas.microsoft.com/office/powerpoint/2010/main" val="1241337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317F-ED02-43C8-92C7-04D68C9ABCA3}"/>
              </a:ext>
            </a:extLst>
          </p:cNvPr>
          <p:cNvSpPr>
            <a:spLocks noGrp="1"/>
          </p:cNvSpPr>
          <p:nvPr>
            <p:ph type="title"/>
          </p:nvPr>
        </p:nvSpPr>
        <p:spPr>
          <a:xfrm>
            <a:off x="480060" y="0"/>
            <a:ext cx="8183880" cy="1051560"/>
          </a:xfrm>
        </p:spPr>
        <p:txBody>
          <a:bodyPr>
            <a:normAutofit/>
          </a:bodyPr>
          <a:lstStyle/>
          <a:p>
            <a:r>
              <a:rPr lang="en-IN" sz="2200" b="1" i="0" u="none" strike="noStrike" baseline="0" dirty="0">
                <a:solidFill>
                  <a:schemeClr val="accent1"/>
                </a:solidFill>
              </a:rPr>
              <a:t>Diagnosis</a:t>
            </a:r>
            <a:endParaRPr lang="en-IN" sz="2200" dirty="0">
              <a:solidFill>
                <a:schemeClr val="accent1"/>
              </a:solidFill>
            </a:endParaRPr>
          </a:p>
        </p:txBody>
      </p:sp>
      <p:sp>
        <p:nvSpPr>
          <p:cNvPr id="3" name="Content Placeholder 2">
            <a:extLst>
              <a:ext uri="{FF2B5EF4-FFF2-40B4-BE49-F238E27FC236}">
                <a16:creationId xmlns:a16="http://schemas.microsoft.com/office/drawing/2014/main" id="{C95F11CC-DEC8-4ECE-B8FD-FCCACE25CCC9}"/>
              </a:ext>
            </a:extLst>
          </p:cNvPr>
          <p:cNvSpPr>
            <a:spLocks noGrp="1"/>
          </p:cNvSpPr>
          <p:nvPr>
            <p:ph idx="1"/>
          </p:nvPr>
        </p:nvSpPr>
        <p:spPr>
          <a:xfrm>
            <a:off x="609600" y="1427871"/>
            <a:ext cx="8183880" cy="2660904"/>
          </a:xfrm>
        </p:spPr>
        <p:txBody>
          <a:bodyPr>
            <a:normAutofit/>
          </a:bodyPr>
          <a:lstStyle/>
          <a:p>
            <a:pPr algn="l"/>
            <a:r>
              <a:rPr lang="en-US" sz="1900" b="0" i="0" u="none" strike="noStrike" baseline="0" dirty="0">
                <a:solidFill>
                  <a:srgbClr val="000000"/>
                </a:solidFill>
              </a:rPr>
              <a:t>The diagnosis of Cushing disease &amp; Cushing syndrome requires the demonstration of increased cortisol production as reflected by an elevated 24-hour urinary free cortisol level or nocturnal salivary cortisol </a:t>
            </a:r>
            <a:r>
              <a:rPr lang="en-IN" sz="1900" b="0" i="0" u="none" strike="noStrike" baseline="0" dirty="0">
                <a:solidFill>
                  <a:srgbClr val="000000"/>
                </a:solidFill>
              </a:rPr>
              <a:t>level.</a:t>
            </a:r>
            <a:endParaRPr lang="en-IN" sz="1900" dirty="0"/>
          </a:p>
        </p:txBody>
      </p:sp>
    </p:spTree>
    <p:extLst>
      <p:ext uri="{BB962C8B-B14F-4D97-AF65-F5344CB8AC3E}">
        <p14:creationId xmlns:p14="http://schemas.microsoft.com/office/powerpoint/2010/main" val="2841942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7CB7-E509-4E9C-8DCC-4AC62B76885D}"/>
              </a:ext>
            </a:extLst>
          </p:cNvPr>
          <p:cNvSpPr>
            <a:spLocks noGrp="1"/>
          </p:cNvSpPr>
          <p:nvPr>
            <p:ph type="title"/>
          </p:nvPr>
        </p:nvSpPr>
        <p:spPr>
          <a:xfrm>
            <a:off x="406791" y="15240"/>
            <a:ext cx="8183880" cy="1051560"/>
          </a:xfrm>
        </p:spPr>
        <p:txBody>
          <a:bodyPr>
            <a:normAutofit/>
          </a:bodyPr>
          <a:lstStyle/>
          <a:p>
            <a:r>
              <a:rPr lang="en-IN" sz="2200" b="1" i="0" u="none" strike="noStrike" baseline="0" dirty="0">
                <a:solidFill>
                  <a:schemeClr val="accent1"/>
                </a:solidFill>
              </a:rPr>
              <a:t>Treatment</a:t>
            </a:r>
            <a:endParaRPr lang="en-IN" sz="2200" dirty="0">
              <a:solidFill>
                <a:schemeClr val="accent1"/>
              </a:solidFill>
            </a:endParaRPr>
          </a:p>
        </p:txBody>
      </p:sp>
      <p:sp>
        <p:nvSpPr>
          <p:cNvPr id="3" name="Content Placeholder 2">
            <a:extLst>
              <a:ext uri="{FF2B5EF4-FFF2-40B4-BE49-F238E27FC236}">
                <a16:creationId xmlns:a16="http://schemas.microsoft.com/office/drawing/2014/main" id="{9FC6E6F4-3710-498E-AAE3-44DCC896F092}"/>
              </a:ext>
            </a:extLst>
          </p:cNvPr>
          <p:cNvSpPr>
            <a:spLocks noGrp="1"/>
          </p:cNvSpPr>
          <p:nvPr>
            <p:ph idx="1"/>
          </p:nvPr>
        </p:nvSpPr>
        <p:spPr>
          <a:xfrm>
            <a:off x="406791" y="1676400"/>
            <a:ext cx="8183880" cy="4724400"/>
          </a:xfrm>
        </p:spPr>
        <p:txBody>
          <a:bodyPr>
            <a:normAutofit/>
          </a:bodyPr>
          <a:lstStyle/>
          <a:p>
            <a:pPr algn="l"/>
            <a:r>
              <a:rPr lang="en-US" sz="1900" b="0" i="0" u="none" strike="noStrike" baseline="0" dirty="0">
                <a:solidFill>
                  <a:srgbClr val="000000"/>
                </a:solidFill>
              </a:rPr>
              <a:t>Initial resection of primary lesion(s) is recommended for underlying Cushing disease (based in the pituitary) &amp; also for Cushing disease related to ectopic &amp; adrenal causes. </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Transsphenoidal selective </a:t>
            </a:r>
            <a:r>
              <a:rPr lang="en-US" sz="1900" dirty="0">
                <a:solidFill>
                  <a:srgbClr val="000000"/>
                </a:solidFill>
              </a:rPr>
              <a:t>resection </a:t>
            </a:r>
            <a:r>
              <a:rPr lang="en-US" sz="1900" b="0" i="0" u="none" strike="noStrike" baseline="0" dirty="0">
                <a:solidFill>
                  <a:srgbClr val="000000"/>
                </a:solidFill>
              </a:rPr>
              <a:t>with or without postoperative radiation therapy can partially or completely reverse the increased ACTH.</a:t>
            </a:r>
          </a:p>
          <a:p>
            <a:pPr marL="0" indent="0" algn="l">
              <a:buNone/>
            </a:pPr>
            <a:r>
              <a:rPr lang="en-US" sz="1900" b="0" i="0" u="none" strike="noStrike" baseline="0" dirty="0">
                <a:solidFill>
                  <a:srgbClr val="000000"/>
                </a:solidFill>
              </a:rPr>
              <a:t> </a:t>
            </a:r>
          </a:p>
          <a:p>
            <a:pPr algn="l"/>
            <a:r>
              <a:rPr lang="en-US" sz="1900" b="0" i="0" u="none" strike="noStrike" baseline="0" dirty="0">
                <a:solidFill>
                  <a:srgbClr val="000000"/>
                </a:solidFill>
              </a:rPr>
              <a:t>Cushing syndrome requires surgical removal of one adrenal gland (adrenal adenoma, adrenal carcinoma) or both adrenal glands (multiple nodular disease).</a:t>
            </a:r>
          </a:p>
          <a:p>
            <a:pPr algn="l"/>
            <a:endParaRPr lang="en-US" sz="1900" b="0" i="0" u="none" strike="noStrike" baseline="0" dirty="0">
              <a:solidFill>
                <a:srgbClr val="000000"/>
              </a:solidFill>
            </a:endParaRPr>
          </a:p>
        </p:txBody>
      </p:sp>
    </p:spTree>
    <p:extLst>
      <p:ext uri="{BB962C8B-B14F-4D97-AF65-F5344CB8AC3E}">
        <p14:creationId xmlns:p14="http://schemas.microsoft.com/office/powerpoint/2010/main" val="4033627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5C2347-C7DA-4EB2-9F8D-7A21BC132847}"/>
              </a:ext>
            </a:extLst>
          </p:cNvPr>
          <p:cNvSpPr>
            <a:spLocks noGrp="1"/>
          </p:cNvSpPr>
          <p:nvPr>
            <p:ph idx="1"/>
          </p:nvPr>
        </p:nvSpPr>
        <p:spPr>
          <a:xfrm>
            <a:off x="502920" y="530352"/>
            <a:ext cx="8183880" cy="5184648"/>
          </a:xfrm>
        </p:spPr>
        <p:txBody>
          <a:bodyPr>
            <a:normAutofit/>
          </a:bodyPr>
          <a:lstStyle/>
          <a:p>
            <a:pPr algn="l"/>
            <a:endParaRPr lang="en-US" sz="1900" b="0" i="0" u="none" strike="noStrike" baseline="0" dirty="0"/>
          </a:p>
          <a:p>
            <a:r>
              <a:rPr lang="en-US" sz="1900" b="0" i="0" u="none" strike="noStrike" baseline="0" dirty="0">
                <a:solidFill>
                  <a:srgbClr val="000000"/>
                </a:solidFill>
              </a:rPr>
              <a:t>Immediately after surgery, cortisol &amp; mineralocorticoid (fludrocortisone) need to be replaced to prevent adrenal </a:t>
            </a:r>
            <a:r>
              <a:rPr lang="en-IN" sz="1900" b="0" i="0" u="none" strike="noStrike" baseline="0" dirty="0">
                <a:solidFill>
                  <a:srgbClr val="000000"/>
                </a:solidFill>
              </a:rPr>
              <a:t>insufficiency.</a:t>
            </a:r>
            <a:endParaRPr lang="en-IN" sz="1900" dirty="0"/>
          </a:p>
          <a:p>
            <a:pPr marL="0" indent="0" algn="l">
              <a:buNone/>
            </a:pPr>
            <a:endParaRPr lang="en-US" sz="1900" dirty="0"/>
          </a:p>
          <a:p>
            <a:pPr algn="l"/>
            <a:r>
              <a:rPr lang="en-US" sz="1900" b="0" i="0" u="none" strike="noStrike" baseline="0" dirty="0"/>
              <a:t>Drug therapy before or after surgery can help control persistent cortisol production. </a:t>
            </a:r>
          </a:p>
          <a:p>
            <a:pPr algn="l"/>
            <a:endParaRPr lang="en-US" sz="1900" b="0" i="0" u="none" strike="noStrike" baseline="0" dirty="0"/>
          </a:p>
          <a:p>
            <a:pPr algn="l"/>
            <a:r>
              <a:rPr lang="en-US" sz="1900" b="0" i="0" u="none" strike="noStrike" baseline="0" dirty="0" err="1"/>
              <a:t>Pasireotide</a:t>
            </a:r>
            <a:r>
              <a:rPr lang="en-US" sz="1900" dirty="0"/>
              <a:t> (somatostatin analogue ) </a:t>
            </a:r>
            <a:r>
              <a:rPr lang="en-US" sz="1900" b="0" i="0" u="none" strike="noStrike" baseline="0" dirty="0"/>
              <a:t>can decrease ACTH production from a pituitary tumor. </a:t>
            </a:r>
          </a:p>
          <a:p>
            <a:pPr algn="l"/>
            <a:endParaRPr lang="en-US" sz="1900" b="0" i="0" u="none" strike="noStrike" baseline="0" dirty="0"/>
          </a:p>
          <a:p>
            <a:pPr algn="l"/>
            <a:r>
              <a:rPr lang="en-US" sz="1900" b="0" i="0" u="none" strike="noStrike" baseline="0" dirty="0"/>
              <a:t>The adrenal enzyme inhibitor ketoconazole may be used alone or in combination with metyrapone to enhance control of severe hypercortisolemia. </a:t>
            </a:r>
          </a:p>
          <a:p>
            <a:pPr algn="l"/>
            <a:endParaRPr lang="en-US" sz="1900" b="0" i="0" u="none" strike="noStrike" baseline="0" dirty="0"/>
          </a:p>
        </p:txBody>
      </p:sp>
    </p:spTree>
    <p:extLst>
      <p:ext uri="{BB962C8B-B14F-4D97-AF65-F5344CB8AC3E}">
        <p14:creationId xmlns:p14="http://schemas.microsoft.com/office/powerpoint/2010/main" val="2337004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8E865-7733-478C-AB95-686B9442F8D9}"/>
              </a:ext>
            </a:extLst>
          </p:cNvPr>
          <p:cNvSpPr>
            <a:spLocks noGrp="1"/>
          </p:cNvSpPr>
          <p:nvPr>
            <p:ph idx="1"/>
          </p:nvPr>
        </p:nvSpPr>
        <p:spPr/>
        <p:txBody>
          <a:bodyPr/>
          <a:lstStyle/>
          <a:p>
            <a:pPr algn="l"/>
            <a:r>
              <a:rPr lang="en-US" sz="1900" b="0" i="0" u="none" strike="noStrike" baseline="0" dirty="0"/>
              <a:t>Mitotane</a:t>
            </a:r>
            <a:r>
              <a:rPr lang="en-US" sz="1900" dirty="0"/>
              <a:t> </a:t>
            </a:r>
            <a:r>
              <a:rPr lang="en-US" sz="1900" b="0" i="0" u="none" strike="noStrike" baseline="0" dirty="0"/>
              <a:t>is used primarily to treat adrenal carcinoma. </a:t>
            </a:r>
          </a:p>
          <a:p>
            <a:pPr algn="l"/>
            <a:endParaRPr lang="en-US" sz="1900" dirty="0"/>
          </a:p>
          <a:p>
            <a:pPr algn="l"/>
            <a:r>
              <a:rPr lang="en-IN" sz="1900" b="0" i="0" u="none" strike="noStrike" baseline="0" dirty="0"/>
              <a:t>Mifepristone blocks the direct </a:t>
            </a:r>
            <a:r>
              <a:rPr lang="en-US" sz="1900" b="0" i="0" u="none" strike="noStrike" baseline="0" dirty="0"/>
              <a:t>effect of cortisol on tissues &amp; leads to an improvement in hypertension &amp;/or diabetes in 40% to 60% </a:t>
            </a:r>
            <a:r>
              <a:rPr lang="en-IN" sz="1900" b="0" i="0" u="none" strike="noStrike" baseline="0" dirty="0"/>
              <a:t>of patients.</a:t>
            </a:r>
            <a:endParaRPr lang="en-IN" sz="1900" dirty="0"/>
          </a:p>
          <a:p>
            <a:endParaRPr lang="en-IN" dirty="0"/>
          </a:p>
        </p:txBody>
      </p:sp>
    </p:spTree>
    <p:extLst>
      <p:ext uri="{BB962C8B-B14F-4D97-AF65-F5344CB8AC3E}">
        <p14:creationId xmlns:p14="http://schemas.microsoft.com/office/powerpoint/2010/main" val="2627421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0938-46FB-44F1-88D4-C23B96C2DCE7}"/>
              </a:ext>
            </a:extLst>
          </p:cNvPr>
          <p:cNvSpPr>
            <a:spLocks noGrp="1"/>
          </p:cNvSpPr>
          <p:nvPr>
            <p:ph type="title"/>
          </p:nvPr>
        </p:nvSpPr>
        <p:spPr>
          <a:xfrm>
            <a:off x="480060" y="0"/>
            <a:ext cx="8183880" cy="1051560"/>
          </a:xfrm>
        </p:spPr>
        <p:txBody>
          <a:bodyPr>
            <a:normAutofit/>
          </a:bodyPr>
          <a:lstStyle/>
          <a:p>
            <a:r>
              <a:rPr lang="en-IN" sz="2800" b="1" i="0" u="none" strike="noStrike" baseline="0" dirty="0">
                <a:solidFill>
                  <a:schemeClr val="accent1"/>
                </a:solidFill>
              </a:rPr>
              <a:t>Primary Hyperaldosteronism</a:t>
            </a:r>
            <a:endParaRPr lang="en-IN" sz="2800" dirty="0">
              <a:solidFill>
                <a:schemeClr val="accent1"/>
              </a:solidFill>
            </a:endParaRPr>
          </a:p>
        </p:txBody>
      </p:sp>
      <p:sp>
        <p:nvSpPr>
          <p:cNvPr id="3" name="Content Placeholder 2">
            <a:extLst>
              <a:ext uri="{FF2B5EF4-FFF2-40B4-BE49-F238E27FC236}">
                <a16:creationId xmlns:a16="http://schemas.microsoft.com/office/drawing/2014/main" id="{CE71504E-85E4-4C4D-83CC-D89E00416FA3}"/>
              </a:ext>
            </a:extLst>
          </p:cNvPr>
          <p:cNvSpPr>
            <a:spLocks noGrp="1"/>
          </p:cNvSpPr>
          <p:nvPr>
            <p:ph idx="1"/>
          </p:nvPr>
        </p:nvSpPr>
        <p:spPr>
          <a:xfrm>
            <a:off x="511712" y="1371600"/>
            <a:ext cx="8183880" cy="4587240"/>
          </a:xfrm>
        </p:spPr>
        <p:txBody>
          <a:bodyPr>
            <a:normAutofit/>
          </a:bodyPr>
          <a:lstStyle/>
          <a:p>
            <a:pPr algn="l"/>
            <a:r>
              <a:rPr lang="en-US" sz="1900" b="0" i="0" u="none" strike="noStrike" baseline="0" dirty="0">
                <a:solidFill>
                  <a:srgbClr val="000000"/>
                </a:solidFill>
              </a:rPr>
              <a:t>Aldosterone production by the zona glomerulosa is responsive to the renin-angiotensin system.</a:t>
            </a:r>
          </a:p>
          <a:p>
            <a:pPr algn="l"/>
            <a:endParaRPr lang="en-US" sz="1900" dirty="0">
              <a:solidFill>
                <a:srgbClr val="0000EF"/>
              </a:solidFill>
            </a:endParaRPr>
          </a:p>
          <a:p>
            <a:pPr algn="l"/>
            <a:r>
              <a:rPr lang="en-US" sz="1900" b="0" i="0" u="none" strike="noStrike" baseline="0" dirty="0">
                <a:solidFill>
                  <a:srgbClr val="000000"/>
                </a:solidFill>
              </a:rPr>
              <a:t>Renin secretion responds primarily to changes in intravascular volume.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Aldosterone synthesis &amp; secretion depend primarily on regulation by angiotensin II, which binds to the angiotensin II type I receptor on cells of the zona glomerulosa.</a:t>
            </a:r>
          </a:p>
          <a:p>
            <a:pPr algn="l"/>
            <a:endParaRPr lang="en-US" sz="1900" dirty="0">
              <a:solidFill>
                <a:srgbClr val="0000EF"/>
              </a:solidFill>
            </a:endParaRPr>
          </a:p>
          <a:p>
            <a:pPr marL="0" indent="0" algn="l">
              <a:buNone/>
            </a:pPr>
            <a:endParaRPr lang="en-IN" sz="1900" dirty="0"/>
          </a:p>
        </p:txBody>
      </p:sp>
    </p:spTree>
    <p:extLst>
      <p:ext uri="{BB962C8B-B14F-4D97-AF65-F5344CB8AC3E}">
        <p14:creationId xmlns:p14="http://schemas.microsoft.com/office/powerpoint/2010/main" val="632200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C9706-94D2-4823-A42F-9B6E5F03C2DE}"/>
              </a:ext>
            </a:extLst>
          </p:cNvPr>
          <p:cNvSpPr>
            <a:spLocks noGrp="1"/>
          </p:cNvSpPr>
          <p:nvPr>
            <p:ph idx="1"/>
          </p:nvPr>
        </p:nvSpPr>
        <p:spPr>
          <a:xfrm>
            <a:off x="502920" y="530352"/>
            <a:ext cx="8183880" cy="5946648"/>
          </a:xfrm>
        </p:spPr>
        <p:txBody>
          <a:bodyPr>
            <a:normAutofit/>
          </a:bodyPr>
          <a:lstStyle/>
          <a:p>
            <a:pPr algn="l"/>
            <a:r>
              <a:rPr lang="en-US" sz="1900" b="0" i="0" u="none" strike="noStrike" baseline="0" dirty="0">
                <a:solidFill>
                  <a:srgbClr val="000000"/>
                </a:solidFill>
              </a:rPr>
              <a:t>Common causes of PA include an adrenal adenoma, unilateral or bilateral adrenal hyperplasia, or, in rare cases, an adrenal carcinoma or an inherited condition known as glucocorticoid-remediable</a:t>
            </a:r>
            <a:r>
              <a:rPr lang="en-US" sz="1900" dirty="0">
                <a:solidFill>
                  <a:srgbClr val="000000"/>
                </a:solidFill>
              </a:rPr>
              <a:t> </a:t>
            </a:r>
            <a:r>
              <a:rPr lang="en-IN" sz="1900" b="0" i="0" u="none" strike="noStrike" baseline="0" dirty="0">
                <a:solidFill>
                  <a:srgbClr val="000000"/>
                </a:solidFill>
              </a:rPr>
              <a:t>aldosteronism.</a:t>
            </a:r>
          </a:p>
          <a:p>
            <a:pPr algn="l"/>
            <a:endParaRPr lang="en-IN" sz="1900" b="0" i="0" u="none" strike="noStrike" baseline="0" dirty="0">
              <a:solidFill>
                <a:srgbClr val="000000"/>
              </a:solidFill>
            </a:endParaRPr>
          </a:p>
          <a:p>
            <a:pPr algn="l"/>
            <a:r>
              <a:rPr lang="en-US" sz="1900" b="0" i="0" u="none" strike="noStrike" baseline="0" dirty="0"/>
              <a:t>Aldosterone enters cells &amp; binds to the mineralocorticoid receptor, which then is translocated to the nucleus &amp; promotes the expression of aldosterone-responsive genes.</a:t>
            </a:r>
          </a:p>
          <a:p>
            <a:pPr marL="0" indent="0" algn="l">
              <a:buNone/>
            </a:pPr>
            <a:endParaRPr lang="en-US" sz="1900" b="0" i="0" u="none" strike="noStrike" baseline="0" dirty="0"/>
          </a:p>
          <a:p>
            <a:pPr algn="l"/>
            <a:r>
              <a:rPr lang="en-US" sz="1900" b="0" i="0" u="none" strike="noStrike" baseline="0" dirty="0">
                <a:solidFill>
                  <a:srgbClr val="000000"/>
                </a:solidFill>
              </a:rPr>
              <a:t>Primary aldosteronism can induce development of cardiac hypertrophy, myocardial fibrosis, &amp; diastolic dysfunction.</a:t>
            </a:r>
          </a:p>
          <a:p>
            <a:pPr marL="0" indent="0" algn="l">
              <a:buNone/>
            </a:pPr>
            <a:r>
              <a:rPr lang="en-US" sz="1900" b="0" i="0" u="none" strike="noStrike" baseline="0" dirty="0">
                <a:solidFill>
                  <a:srgbClr val="0000EF"/>
                </a:solidFill>
              </a:rPr>
              <a:t> </a:t>
            </a:r>
            <a:endParaRPr lang="en-US" sz="1900" b="0" i="0" u="none" strike="noStrike" baseline="0" dirty="0">
              <a:solidFill>
                <a:srgbClr val="000000"/>
              </a:solidFill>
            </a:endParaRPr>
          </a:p>
          <a:p>
            <a:pPr algn="l"/>
            <a:r>
              <a:rPr lang="en-US" sz="1900" dirty="0">
                <a:solidFill>
                  <a:srgbClr val="000000"/>
                </a:solidFill>
              </a:rPr>
              <a:t>M</a:t>
            </a:r>
            <a:r>
              <a:rPr lang="en-US" sz="1900" b="0" i="0" u="none" strike="noStrike" baseline="0" dirty="0">
                <a:solidFill>
                  <a:srgbClr val="000000"/>
                </a:solidFill>
              </a:rPr>
              <a:t>ore than 10% of hypertensive patients have primary aldosteronism, &amp; </a:t>
            </a:r>
            <a:r>
              <a:rPr lang="en-US" sz="1900" b="1" i="0" u="none" strike="noStrike" baseline="0" dirty="0" err="1">
                <a:solidFill>
                  <a:srgbClr val="000000"/>
                </a:solidFill>
              </a:rPr>
              <a:t>normokalemic</a:t>
            </a:r>
            <a:r>
              <a:rPr lang="en-US" sz="1900" b="1" dirty="0">
                <a:solidFill>
                  <a:srgbClr val="000000"/>
                </a:solidFill>
              </a:rPr>
              <a:t> </a:t>
            </a:r>
            <a:r>
              <a:rPr lang="en-US" sz="1900" b="1" i="0" u="none" strike="noStrike" baseline="0" dirty="0">
                <a:solidFill>
                  <a:srgbClr val="000000"/>
                </a:solidFill>
              </a:rPr>
              <a:t>hypertension constitutes the most common presentation of the disease.</a:t>
            </a:r>
          </a:p>
          <a:p>
            <a:pPr algn="l"/>
            <a:endParaRPr lang="en-US" sz="1900" dirty="0">
              <a:solidFill>
                <a:srgbClr val="0000EF"/>
              </a:solidFill>
            </a:endParaRPr>
          </a:p>
        </p:txBody>
      </p:sp>
    </p:spTree>
    <p:extLst>
      <p:ext uri="{BB962C8B-B14F-4D97-AF65-F5344CB8AC3E}">
        <p14:creationId xmlns:p14="http://schemas.microsoft.com/office/powerpoint/2010/main" val="2513072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AE5C4E-D324-4D0D-B710-F1754897A05C}"/>
              </a:ext>
            </a:extLst>
          </p:cNvPr>
          <p:cNvSpPr>
            <a:spLocks noGrp="1"/>
          </p:cNvSpPr>
          <p:nvPr>
            <p:ph idx="1"/>
          </p:nvPr>
        </p:nvSpPr>
        <p:spPr>
          <a:xfrm>
            <a:off x="502920" y="530352"/>
            <a:ext cx="8183880" cy="5641848"/>
          </a:xfrm>
        </p:spPr>
        <p:txBody>
          <a:bodyPr>
            <a:normAutofit/>
          </a:bodyPr>
          <a:lstStyle/>
          <a:p>
            <a:r>
              <a:rPr lang="en-US" sz="1900" b="0" i="0" u="none" strike="noStrike" baseline="0" dirty="0">
                <a:solidFill>
                  <a:srgbClr val="000000"/>
                </a:solidFill>
              </a:rPr>
              <a:t>Primary aldosteronism is associated with higher rates of cardiovascular morbidity </a:t>
            </a:r>
            <a:r>
              <a:rPr lang="en-US" sz="1900" dirty="0">
                <a:solidFill>
                  <a:srgbClr val="000000"/>
                </a:solidFill>
              </a:rPr>
              <a:t>&amp; </a:t>
            </a:r>
            <a:r>
              <a:rPr lang="en-US" sz="1900" b="0" i="0" u="none" strike="noStrike" baseline="0" dirty="0">
                <a:solidFill>
                  <a:srgbClr val="000000"/>
                </a:solidFill>
              </a:rPr>
              <a:t>mortality than age- &amp; sex-matched patients with essential hypertension.</a:t>
            </a:r>
            <a:endParaRPr lang="en-IN" sz="1900" dirty="0"/>
          </a:p>
          <a:p>
            <a:pPr algn="l"/>
            <a:endParaRPr lang="en-US" sz="1900" b="0" i="0" u="none" strike="noStrike" baseline="0" dirty="0"/>
          </a:p>
          <a:p>
            <a:pPr algn="l"/>
            <a:endParaRPr lang="en-US" sz="1900" dirty="0"/>
          </a:p>
          <a:p>
            <a:pPr algn="l"/>
            <a:r>
              <a:rPr lang="en-US" sz="1900" b="0" i="0" u="none" strike="noStrike" baseline="0" dirty="0"/>
              <a:t>Primary aldosteronism should be investigated in patients with</a:t>
            </a:r>
          </a:p>
          <a:p>
            <a:pPr marL="0" indent="0" algn="l">
              <a:buNone/>
            </a:pPr>
            <a:r>
              <a:rPr lang="en-US" sz="1900" b="0" i="0" u="none" strike="noStrike" baseline="0" dirty="0"/>
              <a:t>               (1) severe hypertension,</a:t>
            </a:r>
          </a:p>
          <a:p>
            <a:pPr marL="0" indent="0" algn="l">
              <a:buNone/>
            </a:pPr>
            <a:r>
              <a:rPr lang="en-US" sz="1900" b="0" i="0" u="none" strike="noStrike" baseline="0" dirty="0"/>
              <a:t>               (2) treatment-resistant</a:t>
            </a:r>
            <a:r>
              <a:rPr lang="en-US" sz="1900" dirty="0"/>
              <a:t> </a:t>
            </a:r>
            <a:r>
              <a:rPr lang="en-US" sz="1900" b="0" i="0" u="none" strike="noStrike" baseline="0" dirty="0"/>
              <a:t>hypertension, </a:t>
            </a:r>
          </a:p>
          <a:p>
            <a:pPr marL="0" indent="0" algn="l">
              <a:buNone/>
            </a:pPr>
            <a:r>
              <a:rPr lang="en-US" sz="1900" b="0" i="0" u="none" strike="noStrike" baseline="0" dirty="0"/>
              <a:t>               (3) hypertension with spontaneous or diuretic-</a:t>
            </a:r>
          </a:p>
          <a:p>
            <a:pPr marL="0" indent="0" algn="l">
              <a:buNone/>
            </a:pPr>
            <a:r>
              <a:rPr lang="en-US" sz="1900" dirty="0"/>
              <a:t>                   </a:t>
            </a:r>
            <a:r>
              <a:rPr lang="en-US" sz="1900" b="0" i="0" u="none" strike="noStrike" baseline="0" dirty="0"/>
              <a:t> induced hypokalemia, </a:t>
            </a:r>
          </a:p>
          <a:p>
            <a:pPr marL="0" indent="0" algn="l">
              <a:buNone/>
            </a:pPr>
            <a:r>
              <a:rPr lang="en-US" sz="1900" b="0" i="0" u="none" strike="noStrike" baseline="0" dirty="0"/>
              <a:t>               (4) hypertension with adrenal incidentaloma, </a:t>
            </a:r>
          </a:p>
          <a:p>
            <a:pPr marL="0" indent="0" algn="l">
              <a:buNone/>
            </a:pPr>
            <a:r>
              <a:rPr lang="en-US" sz="1900" b="0" i="0" u="none" strike="noStrike" baseline="0" dirty="0"/>
              <a:t>               (5) hypertension &amp; sleep apnea, or </a:t>
            </a:r>
          </a:p>
          <a:p>
            <a:pPr marL="0" indent="0" algn="l">
              <a:buNone/>
            </a:pPr>
            <a:r>
              <a:rPr lang="en-US" sz="1900" b="0" i="0" u="none" strike="noStrike" baseline="0" dirty="0"/>
              <a:t>               (6) a family history of early-onset hypertension or </a:t>
            </a:r>
          </a:p>
          <a:p>
            <a:pPr marL="0" indent="0" algn="l">
              <a:buNone/>
            </a:pPr>
            <a:r>
              <a:rPr lang="en-US" sz="1900" dirty="0"/>
              <a:t>                   </a:t>
            </a:r>
            <a:r>
              <a:rPr lang="en-US" sz="1900" b="0" i="0" u="none" strike="noStrike" baseline="0" dirty="0"/>
              <a:t> cerebrovascular accident at a young age</a:t>
            </a:r>
          </a:p>
          <a:p>
            <a:pPr marL="0" indent="0" algn="l">
              <a:buNone/>
            </a:pPr>
            <a:r>
              <a:rPr lang="en-US" sz="1900" dirty="0"/>
              <a:t>                    </a:t>
            </a:r>
            <a:r>
              <a:rPr lang="en-US" sz="1900" b="0" i="0" u="none" strike="noStrike" baseline="0" dirty="0"/>
              <a:t>(&lt; 40 years of age).</a:t>
            </a:r>
            <a:endParaRPr lang="en-IN" sz="1900" dirty="0"/>
          </a:p>
        </p:txBody>
      </p:sp>
    </p:spTree>
    <p:extLst>
      <p:ext uri="{BB962C8B-B14F-4D97-AF65-F5344CB8AC3E}">
        <p14:creationId xmlns:p14="http://schemas.microsoft.com/office/powerpoint/2010/main" val="2533664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4DC258-F114-413D-8DED-D4007B419A8E}"/>
              </a:ext>
            </a:extLst>
          </p:cNvPr>
          <p:cNvSpPr>
            <a:spLocks noGrp="1"/>
          </p:cNvSpPr>
          <p:nvPr>
            <p:ph idx="1"/>
          </p:nvPr>
        </p:nvSpPr>
        <p:spPr>
          <a:xfrm>
            <a:off x="502920" y="530352"/>
            <a:ext cx="8183880" cy="5337048"/>
          </a:xfrm>
        </p:spPr>
        <p:txBody>
          <a:bodyPr>
            <a:noAutofit/>
          </a:bodyPr>
          <a:lstStyle/>
          <a:p>
            <a:r>
              <a:rPr lang="en-US" sz="1900" b="0" i="0" u="none" strike="noStrike" baseline="0" dirty="0"/>
              <a:t>The plasma aldosterone/renin ratio detects possible PA.( ratio &gt;20 , PAC &gt; 15ng/dl)</a:t>
            </a:r>
          </a:p>
          <a:p>
            <a:endParaRPr lang="en-US" sz="1900" b="0" i="0" u="none" strike="noStrike" baseline="0" dirty="0"/>
          </a:p>
          <a:p>
            <a:pPr algn="l"/>
            <a:r>
              <a:rPr lang="en-US" sz="1900" b="0" i="0" u="none" strike="noStrike" baseline="0" dirty="0">
                <a:solidFill>
                  <a:srgbClr val="000000"/>
                </a:solidFill>
              </a:rPr>
              <a:t>Mineralocorticoid receptor antagonists should be withdrawn for at least 4 weeks before testing.</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Patients</a:t>
            </a:r>
            <a:r>
              <a:rPr lang="en-US" sz="1900" dirty="0">
                <a:solidFill>
                  <a:srgbClr val="000000"/>
                </a:solidFill>
              </a:rPr>
              <a:t> </a:t>
            </a:r>
            <a:r>
              <a:rPr lang="en-US" sz="1900" b="0" i="0" u="none" strike="noStrike" baseline="0" dirty="0">
                <a:solidFill>
                  <a:srgbClr val="000000"/>
                </a:solidFill>
              </a:rPr>
              <a:t>with an abnormal aldosterone/renin ratio undergo one or more confirmatory tests to definitively confirm or exclude the diagnosis.</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After sodium loading, plasma aldosterone levels lower than 5 ng/dL make the diagnosis of PA unlikely.</a:t>
            </a:r>
          </a:p>
          <a:p>
            <a:pPr algn="l"/>
            <a:endParaRPr lang="en-US" sz="1900" dirty="0">
              <a:solidFill>
                <a:srgbClr val="000000"/>
              </a:solidFill>
            </a:endParaRPr>
          </a:p>
          <a:p>
            <a:pPr algn="l"/>
            <a:r>
              <a:rPr lang="en-US" sz="1900" b="0" i="0" u="none" strike="noStrike" baseline="0" dirty="0">
                <a:solidFill>
                  <a:srgbClr val="000000"/>
                </a:solidFill>
              </a:rPr>
              <a:t>Levels above 10 ng/dL indicate very probable PA.</a:t>
            </a:r>
          </a:p>
          <a:p>
            <a:pPr marL="0" indent="0" algn="l">
              <a:buNone/>
            </a:pPr>
            <a:endParaRPr lang="en-US" sz="1900" dirty="0">
              <a:solidFill>
                <a:srgbClr val="000000"/>
              </a:solidFill>
            </a:endParaRPr>
          </a:p>
          <a:p>
            <a:pPr algn="l"/>
            <a:r>
              <a:rPr lang="en-US" sz="1900" b="0" i="0" u="none" strike="noStrike" baseline="0" dirty="0">
                <a:solidFill>
                  <a:srgbClr val="000000"/>
                </a:solidFill>
              </a:rPr>
              <a:t>Patients with spontaneous hypokalemia, plasma renin levels below detection levels, &amp; plasma aldosterone concentrations of more than 20 ng/dL do not require further </a:t>
            </a:r>
            <a:r>
              <a:rPr lang="en-IN" sz="1900" b="0" i="0" u="none" strike="noStrike" baseline="0" dirty="0">
                <a:solidFill>
                  <a:srgbClr val="000000"/>
                </a:solidFill>
              </a:rPr>
              <a:t>testing.</a:t>
            </a:r>
            <a:endParaRPr lang="en-IN" sz="1900" dirty="0"/>
          </a:p>
          <a:p>
            <a:pPr algn="l"/>
            <a:endParaRPr lang="en-US" sz="1900" b="0" i="0" u="none" strike="noStrike" baseline="0" dirty="0">
              <a:solidFill>
                <a:srgbClr val="000000"/>
              </a:solidFill>
            </a:endParaRPr>
          </a:p>
          <a:p>
            <a:pPr algn="l"/>
            <a:endParaRPr lang="en-US" sz="1900" b="0" i="0" u="none" strike="noStrike" baseline="0" dirty="0">
              <a:solidFill>
                <a:srgbClr val="000000"/>
              </a:solidFill>
            </a:endParaRPr>
          </a:p>
          <a:p>
            <a:pPr algn="l"/>
            <a:endParaRPr lang="en-US" sz="2000" dirty="0">
              <a:solidFill>
                <a:srgbClr val="0000EF"/>
              </a:solidFill>
            </a:endParaRPr>
          </a:p>
        </p:txBody>
      </p:sp>
    </p:spTree>
    <p:extLst>
      <p:ext uri="{BB962C8B-B14F-4D97-AF65-F5344CB8AC3E}">
        <p14:creationId xmlns:p14="http://schemas.microsoft.com/office/powerpoint/2010/main" val="3054481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1E211-A357-4336-9549-56B928502ED5}"/>
              </a:ext>
            </a:extLst>
          </p:cNvPr>
          <p:cNvSpPr>
            <a:spLocks noGrp="1"/>
          </p:cNvSpPr>
          <p:nvPr>
            <p:ph type="title"/>
          </p:nvPr>
        </p:nvSpPr>
        <p:spPr>
          <a:xfrm>
            <a:off x="474198" y="222738"/>
            <a:ext cx="8183880" cy="1051560"/>
          </a:xfrm>
        </p:spPr>
        <p:txBody>
          <a:bodyPr>
            <a:normAutofit/>
          </a:bodyPr>
          <a:lstStyle/>
          <a:p>
            <a:r>
              <a:rPr lang="en-IN" sz="2200" b="1" i="0" u="none" strike="noStrike" baseline="0" dirty="0">
                <a:solidFill>
                  <a:schemeClr val="accent1"/>
                </a:solidFill>
              </a:rPr>
              <a:t>Treatment</a:t>
            </a:r>
            <a:endParaRPr lang="en-IN" sz="2200" dirty="0">
              <a:solidFill>
                <a:schemeClr val="accent1"/>
              </a:solidFill>
            </a:endParaRPr>
          </a:p>
        </p:txBody>
      </p:sp>
      <p:sp>
        <p:nvSpPr>
          <p:cNvPr id="3" name="Content Placeholder 2">
            <a:extLst>
              <a:ext uri="{FF2B5EF4-FFF2-40B4-BE49-F238E27FC236}">
                <a16:creationId xmlns:a16="http://schemas.microsoft.com/office/drawing/2014/main" id="{C6798E44-5AC2-4439-AD85-E299EBCAA38B}"/>
              </a:ext>
            </a:extLst>
          </p:cNvPr>
          <p:cNvSpPr>
            <a:spLocks noGrp="1"/>
          </p:cNvSpPr>
          <p:nvPr>
            <p:ph idx="1"/>
          </p:nvPr>
        </p:nvSpPr>
        <p:spPr>
          <a:xfrm>
            <a:off x="480060" y="1905000"/>
            <a:ext cx="8183880" cy="4800600"/>
          </a:xfrm>
        </p:spPr>
        <p:txBody>
          <a:bodyPr>
            <a:normAutofit/>
          </a:bodyPr>
          <a:lstStyle/>
          <a:p>
            <a:pPr algn="l"/>
            <a:r>
              <a:rPr lang="en-US" sz="1900" b="0" i="0" u="none" strike="noStrike" baseline="0" dirty="0">
                <a:solidFill>
                  <a:srgbClr val="000000"/>
                </a:solidFill>
              </a:rPr>
              <a:t>Patients with primary hyperaldosteronism &amp; hypokalemia should receive slow-release potassium chloride supplementation to maintain plasma potassium.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aldosterone antagonist spironolactone or eplerenone (as a second choice) should be used to control hypertension, hypokalemia, &amp; the deleterious cardiovascular effects of aldosterone hypersecretion.</a:t>
            </a:r>
          </a:p>
          <a:p>
            <a:pPr algn="l"/>
            <a:endParaRPr lang="en-US" sz="1900" b="0" i="0" u="none" strike="noStrike" baseline="0" dirty="0">
              <a:solidFill>
                <a:srgbClr val="000000"/>
              </a:solidFill>
            </a:endParaRPr>
          </a:p>
          <a:p>
            <a:pPr marL="0" indent="0" algn="l">
              <a:buNone/>
            </a:pPr>
            <a:r>
              <a:rPr lang="en-US" sz="1900" b="0" i="0" u="none" strike="noStrike" baseline="0" dirty="0">
                <a:solidFill>
                  <a:srgbClr val="000000"/>
                </a:solidFill>
              </a:rPr>
              <a:t> </a:t>
            </a:r>
          </a:p>
        </p:txBody>
      </p:sp>
    </p:spTree>
    <p:extLst>
      <p:ext uri="{BB962C8B-B14F-4D97-AF65-F5344CB8AC3E}">
        <p14:creationId xmlns:p14="http://schemas.microsoft.com/office/powerpoint/2010/main" val="4034126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B7B6C8-2F9D-467F-B90D-C6C9BCFECD69}"/>
              </a:ext>
            </a:extLst>
          </p:cNvPr>
          <p:cNvSpPr>
            <a:spLocks noGrp="1"/>
          </p:cNvSpPr>
          <p:nvPr>
            <p:ph idx="1"/>
          </p:nvPr>
        </p:nvSpPr>
        <p:spPr>
          <a:xfrm>
            <a:off x="502920" y="530352"/>
            <a:ext cx="8183880" cy="5413248"/>
          </a:xfrm>
        </p:spPr>
        <p:txBody>
          <a:bodyPr>
            <a:normAutofit/>
          </a:bodyPr>
          <a:lstStyle/>
          <a:p>
            <a:pPr algn="l"/>
            <a:r>
              <a:rPr lang="en-US" sz="1900" b="0" i="0" u="none" strike="noStrike" baseline="0" dirty="0">
                <a:solidFill>
                  <a:srgbClr val="000000"/>
                </a:solidFill>
              </a:rPr>
              <a:t>Unilateral laparoscopic adrenalectomy can cure hypokalemia &amp; improve or cure hypertension in </a:t>
            </a:r>
            <a:r>
              <a:rPr lang="en-US" sz="1900" dirty="0">
                <a:solidFill>
                  <a:srgbClr val="000000"/>
                </a:solidFill>
              </a:rPr>
              <a:t>patients with unilateral disease</a:t>
            </a:r>
            <a:endParaRPr lang="en-US" sz="1900" b="0" i="0" u="none" strike="noStrike" baseline="0" dirty="0">
              <a:solidFill>
                <a:srgbClr val="000000"/>
              </a:solidFill>
            </a:endParaRPr>
          </a:p>
          <a:p>
            <a:pPr algn="l"/>
            <a:endParaRPr lang="en-US" sz="1900" b="0" i="0" u="none" strike="noStrike" baseline="0" dirty="0">
              <a:solidFill>
                <a:srgbClr val="000000"/>
              </a:solidFill>
            </a:endParaRPr>
          </a:p>
          <a:p>
            <a:pPr algn="l"/>
            <a:r>
              <a:rPr lang="en-US" sz="1900" b="0" i="0" u="none" strike="noStrike" baseline="0" dirty="0">
                <a:solidFill>
                  <a:srgbClr val="000000"/>
                </a:solidFill>
              </a:rPr>
              <a:t>Patients with bilateral disease &amp; those reluctant to undergo surgery should receive medical treatment with mineralocorticoid receptor antagonists.</a:t>
            </a:r>
          </a:p>
          <a:p>
            <a:pPr algn="l"/>
            <a:endParaRPr lang="en-US" sz="1900" dirty="0">
              <a:solidFill>
                <a:srgbClr val="0000EF"/>
              </a:solidFill>
            </a:endParaRPr>
          </a:p>
          <a:p>
            <a:pPr algn="l"/>
            <a:r>
              <a:rPr lang="en-US" sz="1900" b="0" i="0" u="none" strike="noStrike" baseline="0" dirty="0">
                <a:solidFill>
                  <a:srgbClr val="000000"/>
                </a:solidFill>
              </a:rPr>
              <a:t>Genetic testing for familial hyperaldosteronism should be performed in patients with a family history of hypertension &amp; stroke at a young age (&lt; 40 years).</a:t>
            </a:r>
            <a:endParaRPr lang="en-IN" sz="1900" dirty="0"/>
          </a:p>
          <a:p>
            <a:endParaRPr lang="en-IN" dirty="0"/>
          </a:p>
        </p:txBody>
      </p:sp>
    </p:spTree>
    <p:extLst>
      <p:ext uri="{BB962C8B-B14F-4D97-AF65-F5344CB8AC3E}">
        <p14:creationId xmlns:p14="http://schemas.microsoft.com/office/powerpoint/2010/main" val="356718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3E28-154C-4FF6-98A2-C0B46C7160B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6E96808-81ED-4AAD-B179-457D98324B34}"/>
              </a:ext>
            </a:extLst>
          </p:cNvPr>
          <p:cNvSpPr>
            <a:spLocks noGrp="1"/>
          </p:cNvSpPr>
          <p:nvPr>
            <p:ph idx="1"/>
          </p:nvPr>
        </p:nvSpPr>
        <p:spPr/>
        <p:txBody>
          <a:bodyPr>
            <a:normAutofit lnSpcReduction="10000"/>
          </a:bodyPr>
          <a:lstStyle/>
          <a:p>
            <a:endParaRPr lang="en-GB" sz="2000" dirty="0"/>
          </a:p>
          <a:p>
            <a:endParaRPr lang="en-GB" sz="2000" dirty="0"/>
          </a:p>
          <a:p>
            <a:endParaRPr lang="en-GB" sz="2000" dirty="0"/>
          </a:p>
          <a:p>
            <a:r>
              <a:rPr lang="en-GB" sz="2000" dirty="0"/>
              <a:t>PITUITARY HORMONES</a:t>
            </a:r>
          </a:p>
          <a:p>
            <a:endParaRPr lang="en-GB" sz="2000" dirty="0"/>
          </a:p>
          <a:p>
            <a:endParaRPr lang="en-GB" sz="2000" dirty="0"/>
          </a:p>
          <a:p>
            <a:r>
              <a:rPr lang="en-GB" sz="2000" dirty="0"/>
              <a:t>ADRENAL HORMONES</a:t>
            </a:r>
          </a:p>
          <a:p>
            <a:endParaRPr lang="en-GB" sz="2000" dirty="0"/>
          </a:p>
          <a:p>
            <a:endParaRPr lang="en-GB" sz="2000" dirty="0"/>
          </a:p>
          <a:p>
            <a:r>
              <a:rPr lang="en-GB" sz="2000" dirty="0"/>
              <a:t>THYROID HORMONES</a:t>
            </a:r>
          </a:p>
          <a:p>
            <a:endParaRPr lang="en-GB" sz="2000" dirty="0"/>
          </a:p>
          <a:p>
            <a:pPr marL="0" indent="0">
              <a:buNone/>
            </a:pPr>
            <a:endParaRPr lang="en-GB" sz="2000" dirty="0"/>
          </a:p>
          <a:p>
            <a:r>
              <a:rPr lang="en-GB" sz="2000" dirty="0"/>
              <a:t>PARATHYROID HORMONES</a:t>
            </a:r>
            <a:endParaRPr lang="en-IN" sz="2000" dirty="0"/>
          </a:p>
        </p:txBody>
      </p:sp>
    </p:spTree>
    <p:extLst>
      <p:ext uri="{BB962C8B-B14F-4D97-AF65-F5344CB8AC3E}">
        <p14:creationId xmlns:p14="http://schemas.microsoft.com/office/powerpoint/2010/main" val="1562354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8430-4C4A-4495-8E2E-1C04B1E41AB9}"/>
              </a:ext>
            </a:extLst>
          </p:cNvPr>
          <p:cNvSpPr>
            <a:spLocks noGrp="1"/>
          </p:cNvSpPr>
          <p:nvPr>
            <p:ph type="title"/>
          </p:nvPr>
        </p:nvSpPr>
        <p:spPr>
          <a:xfrm>
            <a:off x="446063" y="172212"/>
            <a:ext cx="8183880" cy="1051560"/>
          </a:xfrm>
        </p:spPr>
        <p:txBody>
          <a:bodyPr>
            <a:normAutofit/>
          </a:bodyPr>
          <a:lstStyle/>
          <a:p>
            <a:r>
              <a:rPr lang="en-IN" sz="2800" dirty="0">
                <a:solidFill>
                  <a:schemeClr val="accent1"/>
                </a:solidFill>
              </a:rPr>
              <a:t>Addison Disease</a:t>
            </a:r>
          </a:p>
        </p:txBody>
      </p:sp>
      <p:sp>
        <p:nvSpPr>
          <p:cNvPr id="3" name="Content Placeholder 2">
            <a:extLst>
              <a:ext uri="{FF2B5EF4-FFF2-40B4-BE49-F238E27FC236}">
                <a16:creationId xmlns:a16="http://schemas.microsoft.com/office/drawing/2014/main" id="{10BFD2FC-2462-46F3-A55C-9A77AD9514D8}"/>
              </a:ext>
            </a:extLst>
          </p:cNvPr>
          <p:cNvSpPr>
            <a:spLocks noGrp="1"/>
          </p:cNvSpPr>
          <p:nvPr>
            <p:ph idx="1"/>
          </p:nvPr>
        </p:nvSpPr>
        <p:spPr>
          <a:xfrm>
            <a:off x="446063" y="1447800"/>
            <a:ext cx="8183880" cy="5237988"/>
          </a:xfrm>
        </p:spPr>
        <p:txBody>
          <a:bodyPr>
            <a:normAutofit/>
          </a:bodyPr>
          <a:lstStyle/>
          <a:p>
            <a:pPr algn="l"/>
            <a:r>
              <a:rPr lang="en-US" sz="1900" b="0" i="0" u="none" strike="noStrike" baseline="0" dirty="0">
                <a:solidFill>
                  <a:srgbClr val="000000"/>
                </a:solidFill>
              </a:rPr>
              <a:t>Primary adrenal insufficiency occurs when the </a:t>
            </a:r>
            <a:r>
              <a:rPr lang="en-IN" sz="1900" b="0" i="0" u="none" strike="noStrike" baseline="0" dirty="0">
                <a:solidFill>
                  <a:srgbClr val="000000"/>
                </a:solidFill>
              </a:rPr>
              <a:t>adrenal cortex cannot produce sufficient glucocorticoids &amp;/or mineralocorticoids.</a:t>
            </a:r>
          </a:p>
          <a:p>
            <a:pPr algn="l"/>
            <a:endParaRPr lang="en-IN" sz="1900" dirty="0">
              <a:solidFill>
                <a:srgbClr val="0000EF"/>
              </a:solidFill>
            </a:endParaRPr>
          </a:p>
          <a:p>
            <a:pPr algn="l"/>
            <a:r>
              <a:rPr lang="en-IN" sz="1900" b="0" i="0" u="none" strike="noStrike" baseline="0" dirty="0">
                <a:solidFill>
                  <a:srgbClr val="000000"/>
                </a:solidFill>
              </a:rPr>
              <a:t>Acute Addisonian</a:t>
            </a:r>
            <a:r>
              <a:rPr lang="en-IN" sz="1900" dirty="0">
                <a:solidFill>
                  <a:srgbClr val="000000"/>
                </a:solidFill>
              </a:rPr>
              <a:t> </a:t>
            </a:r>
            <a:r>
              <a:rPr lang="en-US" sz="1900" b="0" i="0" u="none" strike="noStrike" baseline="0" dirty="0">
                <a:solidFill>
                  <a:srgbClr val="000000"/>
                </a:solidFill>
              </a:rPr>
              <a:t>crisis, one of the most severe endocrine emergencies, is characterized by hypovolemia, hypotension, &amp; acute cardiovascular collapse resulting from renal sodium wasting, hyperkalemia, &amp; loss of vascular tone.</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Primary adrenal insufficiency arises most commonly from bilateral loss of adrenal function on an autoimmune basis; as a result of infection, hemorrhage, or metastatic malignancy.</a:t>
            </a:r>
          </a:p>
          <a:p>
            <a:pPr algn="l"/>
            <a:endParaRPr lang="en-US" sz="1900" b="0" i="0" u="none" strike="noStrike" baseline="0" dirty="0">
              <a:solidFill>
                <a:srgbClr val="000000"/>
              </a:solidFill>
            </a:endParaRPr>
          </a:p>
          <a:p>
            <a:pPr algn="l"/>
            <a:endParaRPr lang="en-US" sz="2000" b="0" i="0" u="none" strike="noStrike" baseline="0" dirty="0">
              <a:solidFill>
                <a:srgbClr val="000000"/>
              </a:solidFill>
            </a:endParaRPr>
          </a:p>
          <a:p>
            <a:pPr algn="l"/>
            <a:endParaRPr lang="en-IN" sz="2000" dirty="0"/>
          </a:p>
        </p:txBody>
      </p:sp>
    </p:spTree>
    <p:extLst>
      <p:ext uri="{BB962C8B-B14F-4D97-AF65-F5344CB8AC3E}">
        <p14:creationId xmlns:p14="http://schemas.microsoft.com/office/powerpoint/2010/main" val="3688052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6AB86-12A8-4CF7-8AD7-777B0C33830C}"/>
              </a:ext>
            </a:extLst>
          </p:cNvPr>
          <p:cNvSpPr>
            <a:spLocks noGrp="1"/>
          </p:cNvSpPr>
          <p:nvPr>
            <p:ph idx="1"/>
          </p:nvPr>
        </p:nvSpPr>
        <p:spPr>
          <a:xfrm>
            <a:off x="480060" y="457200"/>
            <a:ext cx="8183880" cy="5565648"/>
          </a:xfrm>
        </p:spPr>
        <p:txBody>
          <a:bodyPr>
            <a:noAutofit/>
          </a:bodyPr>
          <a:lstStyle/>
          <a:p>
            <a:pPr marL="0" indent="0" algn="l">
              <a:buNone/>
            </a:pPr>
            <a:endParaRPr lang="en-IN" sz="1900" dirty="0">
              <a:solidFill>
                <a:srgbClr val="000000"/>
              </a:solidFill>
            </a:endParaRPr>
          </a:p>
          <a:p>
            <a:pPr algn="l"/>
            <a:r>
              <a:rPr lang="en-US" sz="1900" b="0" i="0" u="none" strike="noStrike" baseline="0" dirty="0">
                <a:solidFill>
                  <a:srgbClr val="000000"/>
                </a:solidFill>
              </a:rPr>
              <a:t>Addison disease may be </a:t>
            </a:r>
            <a:r>
              <a:rPr lang="en-IN" sz="1900" b="0" i="0" u="none" strike="noStrike" baseline="0" dirty="0">
                <a:solidFill>
                  <a:srgbClr val="000000"/>
                </a:solidFill>
              </a:rPr>
              <a:t>associated with other autoimmune disorders (e.g., Hashimoto thyroiditis, type 1 diabetes mellitus, autoimmune gastritis/pernicious </a:t>
            </a:r>
            <a:r>
              <a:rPr lang="en-IN" sz="1900" b="0" i="0" u="none" strike="noStrike" baseline="0" dirty="0" err="1">
                <a:solidFill>
                  <a:srgbClr val="000000"/>
                </a:solidFill>
              </a:rPr>
              <a:t>anemia</a:t>
            </a:r>
            <a:r>
              <a:rPr lang="en-IN" sz="1900" b="0" i="0" u="none" strike="noStrike" baseline="0" dirty="0">
                <a:solidFill>
                  <a:srgbClr val="000000"/>
                </a:solidFill>
              </a:rPr>
              <a:t>, &amp; vitiligo).</a:t>
            </a:r>
            <a:r>
              <a:rPr lang="en-IN" sz="1900" b="0" i="0" u="none" strike="noStrike" baseline="0" dirty="0">
                <a:solidFill>
                  <a:srgbClr val="0000EF"/>
                </a:solidFill>
              </a:rPr>
              <a:t> </a:t>
            </a:r>
            <a:endParaRPr lang="en-IN" sz="1900" dirty="0">
              <a:solidFill>
                <a:srgbClr val="000000"/>
              </a:solidFill>
            </a:endParaRPr>
          </a:p>
          <a:p>
            <a:pPr algn="l"/>
            <a:endParaRPr lang="en-IN" sz="1900" dirty="0">
              <a:solidFill>
                <a:srgbClr val="000000"/>
              </a:solidFill>
            </a:endParaRPr>
          </a:p>
          <a:p>
            <a:pPr algn="l"/>
            <a:r>
              <a:rPr lang="en-IN" sz="1900" dirty="0">
                <a:solidFill>
                  <a:srgbClr val="000000"/>
                </a:solidFill>
              </a:rPr>
              <a:t>S</a:t>
            </a:r>
            <a:r>
              <a:rPr lang="en-IN" sz="1900" b="0" i="0" u="none" strike="noStrike" baseline="0" dirty="0">
                <a:solidFill>
                  <a:srgbClr val="000000"/>
                </a:solidFill>
              </a:rPr>
              <a:t>econdary adrenal insufficiency, </a:t>
            </a:r>
            <a:r>
              <a:rPr lang="en-US" sz="1900" b="0" i="0" u="none" strike="noStrike" baseline="0" dirty="0">
                <a:solidFill>
                  <a:srgbClr val="000000"/>
                </a:solidFill>
              </a:rPr>
              <a:t>which results from pituitary-dependent loss of ACTH secretion, leads to a fall in glucocorticoid production; mineralocorticoid production remains at relatively normal levels.</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noncardiac symptoms, including increased pigmentation, abdominal pain with nausea </a:t>
            </a:r>
            <a:r>
              <a:rPr lang="en-US" sz="1900" dirty="0">
                <a:solidFill>
                  <a:srgbClr val="000000"/>
                </a:solidFill>
              </a:rPr>
              <a:t>&amp; </a:t>
            </a:r>
            <a:r>
              <a:rPr lang="en-US" sz="1900" b="0" i="0" u="none" strike="noStrike" baseline="0" dirty="0">
                <a:solidFill>
                  <a:srgbClr val="000000"/>
                </a:solidFill>
              </a:rPr>
              <a:t>vomiting, hypoglycemia, </a:t>
            </a:r>
            <a:r>
              <a:rPr lang="en-US" sz="1900" dirty="0">
                <a:solidFill>
                  <a:srgbClr val="000000"/>
                </a:solidFill>
              </a:rPr>
              <a:t>&amp; </a:t>
            </a:r>
            <a:r>
              <a:rPr lang="en-US" sz="1900" b="0" i="0" u="none" strike="noStrike" baseline="0" dirty="0">
                <a:solidFill>
                  <a:srgbClr val="000000"/>
                </a:solidFill>
              </a:rPr>
              <a:t>weight loss, can be chronic; tachycardia, hypotension, hyponatremia, hyperkalemia, loss of autonomic tone, </a:t>
            </a:r>
            <a:r>
              <a:rPr lang="en-US" sz="1900" dirty="0">
                <a:solidFill>
                  <a:srgbClr val="000000"/>
                </a:solidFill>
              </a:rPr>
              <a:t>&amp; </a:t>
            </a:r>
            <a:r>
              <a:rPr lang="en-US" sz="1900" b="0" i="0" u="none" strike="noStrike" baseline="0" dirty="0">
                <a:solidFill>
                  <a:srgbClr val="000000"/>
                </a:solidFill>
              </a:rPr>
              <a:t>cardiovascular collapse &amp; crisis may develop, especially in acutely ill or untreated patients with Addison disease.</a:t>
            </a:r>
            <a:r>
              <a:rPr lang="en-US" sz="1900" b="0" i="0" u="none" strike="noStrike" baseline="0" dirty="0">
                <a:solidFill>
                  <a:srgbClr val="0000EF"/>
                </a:solidFill>
              </a:rPr>
              <a:t> </a:t>
            </a:r>
          </a:p>
          <a:p>
            <a:pPr algn="l"/>
            <a:endParaRPr lang="en-US" sz="1900" dirty="0">
              <a:solidFill>
                <a:srgbClr val="000000"/>
              </a:solidFill>
            </a:endParaRPr>
          </a:p>
        </p:txBody>
      </p:sp>
    </p:spTree>
    <p:extLst>
      <p:ext uri="{BB962C8B-B14F-4D97-AF65-F5344CB8AC3E}">
        <p14:creationId xmlns:p14="http://schemas.microsoft.com/office/powerpoint/2010/main" val="1607082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51E1F4-3040-45AF-9490-7EF42E2F1428}"/>
              </a:ext>
            </a:extLst>
          </p:cNvPr>
          <p:cNvSpPr>
            <a:spLocks noGrp="1"/>
          </p:cNvSpPr>
          <p:nvPr>
            <p:ph idx="1"/>
          </p:nvPr>
        </p:nvSpPr>
        <p:spPr>
          <a:xfrm>
            <a:off x="502920" y="530352"/>
            <a:ext cx="8183880" cy="5413248"/>
          </a:xfrm>
        </p:spPr>
        <p:txBody>
          <a:bodyPr>
            <a:normAutofit/>
          </a:bodyPr>
          <a:lstStyle/>
          <a:p>
            <a:pPr algn="l"/>
            <a:r>
              <a:rPr lang="en-US" sz="1900" b="0" i="0" u="none" strike="noStrike" baseline="0" dirty="0">
                <a:solidFill>
                  <a:srgbClr val="000000"/>
                </a:solidFill>
              </a:rPr>
              <a:t>Blood pressure measurements uniformly show a low diastolic pressure (&lt; 60 mm Hg) along with orthostatic changes that reflect loss of volume &amp; acquired autonomic </a:t>
            </a:r>
            <a:r>
              <a:rPr lang="en-IN" sz="1900" b="0" i="0" u="none" strike="noStrike" baseline="0" dirty="0">
                <a:solidFill>
                  <a:srgbClr val="000000"/>
                </a:solidFill>
              </a:rPr>
              <a:t>dysfunction.</a:t>
            </a:r>
          </a:p>
          <a:p>
            <a:pPr marL="0" indent="0" algn="l">
              <a:buNone/>
            </a:pPr>
            <a:endParaRPr lang="en-IN" sz="1900" b="0" i="0" u="none" strike="noStrike" baseline="0" dirty="0">
              <a:solidFill>
                <a:srgbClr val="000000"/>
              </a:solidFill>
            </a:endParaRPr>
          </a:p>
          <a:p>
            <a:pPr algn="l"/>
            <a:r>
              <a:rPr lang="en-IN" sz="1900" b="0" i="0" u="none" strike="noStrike" baseline="0" dirty="0">
                <a:solidFill>
                  <a:srgbClr val="000000"/>
                </a:solidFill>
              </a:rPr>
              <a:t>Laboratory findings (hyponatremia </a:t>
            </a:r>
            <a:r>
              <a:rPr lang="en-IN" sz="1900" dirty="0">
                <a:solidFill>
                  <a:srgbClr val="000000"/>
                </a:solidFill>
              </a:rPr>
              <a:t>&amp; </a:t>
            </a:r>
            <a:r>
              <a:rPr lang="en-IN" sz="1900" b="0" i="0" u="none" strike="noStrike" baseline="0" dirty="0" err="1">
                <a:solidFill>
                  <a:srgbClr val="000000"/>
                </a:solidFill>
              </a:rPr>
              <a:t>hyperkalemia</a:t>
            </a:r>
            <a:r>
              <a:rPr lang="en-IN" sz="1900" b="0" i="0" u="none" strike="noStrike" baseline="0" dirty="0">
                <a:solidFill>
                  <a:srgbClr val="000000"/>
                </a:solidFill>
              </a:rPr>
              <a:t>) indicate loss of aldosterone </a:t>
            </a:r>
            <a:r>
              <a:rPr lang="en-US" sz="1900" b="0" i="0" u="none" strike="noStrike" baseline="0" dirty="0">
                <a:solidFill>
                  <a:srgbClr val="000000"/>
                </a:solidFill>
              </a:rPr>
              <a:t>production (renin levels are high).</a:t>
            </a:r>
            <a:endParaRPr lang="en-IN" sz="1900" dirty="0">
              <a:solidFill>
                <a:srgbClr val="000000"/>
              </a:solidFill>
            </a:endParaRPr>
          </a:p>
          <a:p>
            <a:pPr algn="l"/>
            <a:endParaRPr lang="en-IN" sz="1900" b="0" i="0" u="none" strike="noStrike" baseline="0" dirty="0">
              <a:solidFill>
                <a:srgbClr val="000000"/>
              </a:solidFill>
            </a:endParaRPr>
          </a:p>
          <a:p>
            <a:pPr algn="l"/>
            <a:r>
              <a:rPr lang="en-IN" sz="1900" b="0" i="0" u="none" strike="noStrike" baseline="0" dirty="0">
                <a:solidFill>
                  <a:srgbClr val="000000"/>
                </a:solidFill>
              </a:rPr>
              <a:t>Cardiac</a:t>
            </a:r>
            <a:r>
              <a:rPr lang="en-IN" sz="1900" dirty="0">
                <a:solidFill>
                  <a:srgbClr val="000000"/>
                </a:solidFill>
              </a:rPr>
              <a:t> </a:t>
            </a:r>
            <a:r>
              <a:rPr lang="en-US" sz="1900" b="0" i="0" u="none" strike="noStrike" baseline="0" dirty="0">
                <a:solidFill>
                  <a:srgbClr val="000000"/>
                </a:solidFill>
              </a:rPr>
              <a:t>atrophy is an unusual condition; it is seen with malnutrition caused by anorexia, in astronauts after prolonged space flight, in populations with sodium-deficient diets, &amp; characteristically with Addison disease (teardrop heart).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This atrophy reflects a response to decreases in the cardiac workload because restoration of normal plasma volume with mineralocorticoid &amp; glucocorticoid replacement </a:t>
            </a:r>
            <a:r>
              <a:rPr lang="en-IN" sz="1900" b="0" i="0" u="none" strike="noStrike" baseline="0" dirty="0">
                <a:solidFill>
                  <a:srgbClr val="000000"/>
                </a:solidFill>
              </a:rPr>
              <a:t>increases ventricular mass.</a:t>
            </a:r>
            <a:endParaRPr lang="en-IN" sz="1900" dirty="0"/>
          </a:p>
        </p:txBody>
      </p:sp>
    </p:spTree>
    <p:extLst>
      <p:ext uri="{BB962C8B-B14F-4D97-AF65-F5344CB8AC3E}">
        <p14:creationId xmlns:p14="http://schemas.microsoft.com/office/powerpoint/2010/main" val="1429742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85F53-6269-4801-9EB1-259C8C683E3E}"/>
              </a:ext>
            </a:extLst>
          </p:cNvPr>
          <p:cNvSpPr>
            <a:spLocks noGrp="1"/>
          </p:cNvSpPr>
          <p:nvPr>
            <p:ph type="title"/>
          </p:nvPr>
        </p:nvSpPr>
        <p:spPr>
          <a:xfrm>
            <a:off x="480060" y="477129"/>
            <a:ext cx="8183880" cy="1051560"/>
          </a:xfrm>
        </p:spPr>
        <p:txBody>
          <a:bodyPr>
            <a:normAutofit/>
          </a:bodyPr>
          <a:lstStyle/>
          <a:p>
            <a:r>
              <a:rPr lang="en-IN" sz="2200" b="1" i="0" u="none" strike="noStrike" baseline="0" dirty="0">
                <a:solidFill>
                  <a:schemeClr val="accent1"/>
                </a:solidFill>
              </a:rPr>
              <a:t>Diagnosis</a:t>
            </a:r>
            <a:br>
              <a:rPr lang="en-IN" sz="3600" b="1" i="0" u="none" strike="noStrike" baseline="0" dirty="0">
                <a:solidFill>
                  <a:srgbClr val="810000"/>
                </a:solidFill>
                <a:latin typeface="LiberationSans-Bold"/>
              </a:rPr>
            </a:br>
            <a:endParaRPr lang="en-IN" dirty="0"/>
          </a:p>
        </p:txBody>
      </p:sp>
      <p:sp>
        <p:nvSpPr>
          <p:cNvPr id="3" name="Content Placeholder 2">
            <a:extLst>
              <a:ext uri="{FF2B5EF4-FFF2-40B4-BE49-F238E27FC236}">
                <a16:creationId xmlns:a16="http://schemas.microsoft.com/office/drawing/2014/main" id="{0333FBD9-1DF7-4200-AEA8-5D1649E47031}"/>
              </a:ext>
            </a:extLst>
          </p:cNvPr>
          <p:cNvSpPr>
            <a:spLocks noGrp="1"/>
          </p:cNvSpPr>
          <p:nvPr>
            <p:ph idx="1"/>
          </p:nvPr>
        </p:nvSpPr>
        <p:spPr>
          <a:xfrm>
            <a:off x="494128" y="1219200"/>
            <a:ext cx="8183880" cy="5407152"/>
          </a:xfrm>
        </p:spPr>
        <p:txBody>
          <a:bodyPr>
            <a:normAutofit/>
          </a:bodyPr>
          <a:lstStyle/>
          <a:p>
            <a:pPr algn="l"/>
            <a:r>
              <a:rPr lang="en-US" sz="1900" b="0" i="0" u="none" strike="noStrike" baseline="0" dirty="0">
                <a:solidFill>
                  <a:srgbClr val="000000"/>
                </a:solidFill>
              </a:rPr>
              <a:t>Acute adrenal insufficiency characteristically occurs in the setting of acute stress, infection, or trauma in a patient with chronic autoimmune adrenal insufficiency.</a:t>
            </a:r>
          </a:p>
          <a:p>
            <a:pPr algn="l"/>
            <a:endParaRPr lang="en-US" sz="1900" b="0" i="0" u="none" strike="noStrike" baseline="0" dirty="0">
              <a:solidFill>
                <a:srgbClr val="000000"/>
              </a:solidFill>
            </a:endParaRPr>
          </a:p>
          <a:p>
            <a:pPr algn="l"/>
            <a:r>
              <a:rPr lang="en-IN" sz="1900" b="0" i="0" u="none" strike="noStrike" baseline="0" dirty="0">
                <a:solidFill>
                  <a:srgbClr val="000000"/>
                </a:solidFill>
              </a:rPr>
              <a:t>Acute</a:t>
            </a:r>
            <a:r>
              <a:rPr lang="en-IN" sz="1900" dirty="0">
                <a:solidFill>
                  <a:srgbClr val="000000"/>
                </a:solidFill>
              </a:rPr>
              <a:t> </a:t>
            </a:r>
            <a:r>
              <a:rPr lang="en-US" sz="1900" b="0" i="0" u="none" strike="noStrike" baseline="0" dirty="0">
                <a:solidFill>
                  <a:srgbClr val="000000"/>
                </a:solidFill>
              </a:rPr>
              <a:t>adrenal insufficiency can develop in patients treated over a long term with </a:t>
            </a:r>
            <a:r>
              <a:rPr lang="en-US" sz="1900" b="1" i="0" u="none" strike="noStrike" baseline="0" dirty="0">
                <a:solidFill>
                  <a:srgbClr val="000000"/>
                </a:solidFill>
              </a:rPr>
              <a:t>suppressive doses of corticosteroids (&gt; 10 mg of prednisone for &gt; 1 month) if treatment is stopped precipitously or if an acute, severe, non–endocrine-related illness arises.</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a:t>
            </a:r>
            <a:r>
              <a:rPr lang="en-US" sz="1900" b="1" i="0" u="none" strike="noStrike" baseline="0" dirty="0">
                <a:solidFill>
                  <a:srgbClr val="000000"/>
                </a:solidFill>
              </a:rPr>
              <a:t>diagnostic criteria include low cortisol levels (morning cortisol &lt; 140 nmol/L [&lt; 5 </a:t>
            </a:r>
            <a:r>
              <a:rPr lang="en-US" sz="1900" b="1" i="0" u="none" strike="noStrike" baseline="0" dirty="0" err="1">
                <a:solidFill>
                  <a:srgbClr val="000000"/>
                </a:solidFill>
              </a:rPr>
              <a:t>μg</a:t>
            </a:r>
            <a:r>
              <a:rPr lang="en-US" sz="1900" b="1" i="0" u="none" strike="noStrike" baseline="0" dirty="0">
                <a:solidFill>
                  <a:srgbClr val="000000"/>
                </a:solidFill>
              </a:rPr>
              <a:t>/dL]) </a:t>
            </a:r>
            <a:r>
              <a:rPr lang="en-US" sz="1900" b="0" i="0" u="none" strike="noStrike" baseline="0" dirty="0">
                <a:solidFill>
                  <a:srgbClr val="000000"/>
                </a:solidFill>
              </a:rPr>
              <a:t>or cortisol levels that fail to rise above 500 nmol/L (20 </a:t>
            </a:r>
            <a:r>
              <a:rPr lang="en-US" sz="1900" b="0" i="0" u="none" strike="noStrike" baseline="0" dirty="0" err="1">
                <a:solidFill>
                  <a:srgbClr val="000000"/>
                </a:solidFill>
              </a:rPr>
              <a:t>μg</a:t>
            </a:r>
            <a:r>
              <a:rPr lang="en-US" sz="1900" b="0" i="0" u="none" strike="noStrike" baseline="0" dirty="0">
                <a:solidFill>
                  <a:srgbClr val="000000"/>
                </a:solidFill>
              </a:rPr>
              <a:t>/dL) 30 or 60 minutes after an intravenous injection of 250 </a:t>
            </a:r>
            <a:r>
              <a:rPr lang="en-US" sz="1900" b="0" i="0" u="none" strike="noStrike" baseline="0" dirty="0" err="1">
                <a:solidFill>
                  <a:srgbClr val="000000"/>
                </a:solidFill>
              </a:rPr>
              <a:t>μg</a:t>
            </a:r>
            <a:r>
              <a:rPr lang="en-US" sz="1900" b="0" i="0" u="none" strike="noStrike" baseline="0" dirty="0">
                <a:solidFill>
                  <a:srgbClr val="000000"/>
                </a:solidFill>
              </a:rPr>
              <a:t> of corticotropin.</a:t>
            </a:r>
            <a:endParaRPr lang="en-IN" sz="1900" dirty="0"/>
          </a:p>
        </p:txBody>
      </p:sp>
    </p:spTree>
    <p:extLst>
      <p:ext uri="{BB962C8B-B14F-4D97-AF65-F5344CB8AC3E}">
        <p14:creationId xmlns:p14="http://schemas.microsoft.com/office/powerpoint/2010/main" val="3795960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28B9D-2817-4E62-9838-1A8BAA9EB0D1}"/>
              </a:ext>
            </a:extLst>
          </p:cNvPr>
          <p:cNvSpPr>
            <a:spLocks noGrp="1"/>
          </p:cNvSpPr>
          <p:nvPr>
            <p:ph type="title"/>
          </p:nvPr>
        </p:nvSpPr>
        <p:spPr>
          <a:xfrm>
            <a:off x="457200" y="-12895"/>
            <a:ext cx="8183880" cy="1051560"/>
          </a:xfrm>
        </p:spPr>
        <p:txBody>
          <a:bodyPr>
            <a:normAutofit/>
          </a:bodyPr>
          <a:lstStyle/>
          <a:p>
            <a:r>
              <a:rPr lang="en-IN" sz="2200" b="1" i="0" u="none" strike="noStrike" baseline="0" dirty="0">
                <a:solidFill>
                  <a:schemeClr val="accent1"/>
                </a:solidFill>
              </a:rPr>
              <a:t>Treatment</a:t>
            </a:r>
            <a:endParaRPr lang="en-IN" sz="2200" dirty="0">
              <a:solidFill>
                <a:schemeClr val="accent1"/>
              </a:solidFill>
            </a:endParaRPr>
          </a:p>
        </p:txBody>
      </p:sp>
      <p:sp>
        <p:nvSpPr>
          <p:cNvPr id="3" name="Content Placeholder 2">
            <a:extLst>
              <a:ext uri="{FF2B5EF4-FFF2-40B4-BE49-F238E27FC236}">
                <a16:creationId xmlns:a16="http://schemas.microsoft.com/office/drawing/2014/main" id="{66DDB11E-0BF0-43F1-AECF-00A4F6FE2760}"/>
              </a:ext>
            </a:extLst>
          </p:cNvPr>
          <p:cNvSpPr>
            <a:spLocks noGrp="1"/>
          </p:cNvSpPr>
          <p:nvPr>
            <p:ph idx="1"/>
          </p:nvPr>
        </p:nvSpPr>
        <p:spPr>
          <a:xfrm>
            <a:off x="457200" y="1295400"/>
            <a:ext cx="8183880" cy="4981135"/>
          </a:xfrm>
        </p:spPr>
        <p:txBody>
          <a:bodyPr>
            <a:noAutofit/>
          </a:bodyPr>
          <a:lstStyle/>
          <a:p>
            <a:pPr algn="l"/>
            <a:r>
              <a:rPr lang="en-US" sz="1900" b="0" i="0" u="none" strike="noStrike" baseline="0" dirty="0">
                <a:solidFill>
                  <a:srgbClr val="000000"/>
                </a:solidFill>
              </a:rPr>
              <a:t>Management of acute </a:t>
            </a:r>
            <a:r>
              <a:rPr lang="en-US" sz="1900" b="0" i="0" u="none" strike="noStrike" baseline="0" dirty="0" err="1">
                <a:solidFill>
                  <a:srgbClr val="000000"/>
                </a:solidFill>
              </a:rPr>
              <a:t>addisonian</a:t>
            </a:r>
            <a:r>
              <a:rPr lang="en-US" sz="1900" b="0" i="0" u="none" strike="noStrike" baseline="0" dirty="0">
                <a:solidFill>
                  <a:srgbClr val="000000"/>
                </a:solidFill>
              </a:rPr>
              <a:t> crisis requires adequate hydrocortisone replacement therapy (100 mg given as an initial intravenous bolus; then 100 mg every 8 to 12 hours for the first 24 hours, &amp; tapering of the dose over the next 72 to 96 hours).</a:t>
            </a:r>
          </a:p>
          <a:p>
            <a:pPr algn="l"/>
            <a:endParaRPr lang="en-US" sz="1900" dirty="0">
              <a:solidFill>
                <a:srgbClr val="0000EF"/>
              </a:solidFill>
            </a:endParaRPr>
          </a:p>
          <a:p>
            <a:pPr algn="l"/>
            <a:r>
              <a:rPr lang="en-US" sz="1900" b="0" i="0" u="none" strike="noStrike" baseline="0" dirty="0">
                <a:solidFill>
                  <a:srgbClr val="000000"/>
                </a:solidFill>
              </a:rPr>
              <a:t>Large volumes of normal saline can address the intravascular fluid deficit.</a:t>
            </a:r>
          </a:p>
          <a:p>
            <a:pPr algn="l"/>
            <a:endParaRPr lang="en-US" sz="1900" dirty="0">
              <a:solidFill>
                <a:srgbClr val="0000EF"/>
              </a:solidFill>
            </a:endParaRPr>
          </a:p>
          <a:p>
            <a:pPr algn="l"/>
            <a:r>
              <a:rPr lang="en-US" sz="1900" b="0" i="0" u="none" strike="noStrike" baseline="0" dirty="0">
                <a:solidFill>
                  <a:srgbClr val="000000"/>
                </a:solidFill>
              </a:rPr>
              <a:t>Potential underlying precipitating causes (including infection, acute cardiac or cerebral ischemia, or intraabdominal emergency) require identification &amp; treatment. </a:t>
            </a:r>
          </a:p>
        </p:txBody>
      </p:sp>
    </p:spTree>
    <p:extLst>
      <p:ext uri="{BB962C8B-B14F-4D97-AF65-F5344CB8AC3E}">
        <p14:creationId xmlns:p14="http://schemas.microsoft.com/office/powerpoint/2010/main" val="34618330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82D97D-C5BD-4EA9-B80F-B7712143FEDC}"/>
              </a:ext>
            </a:extLst>
          </p:cNvPr>
          <p:cNvSpPr>
            <a:spLocks noGrp="1"/>
          </p:cNvSpPr>
          <p:nvPr>
            <p:ph idx="1"/>
          </p:nvPr>
        </p:nvSpPr>
        <p:spPr/>
        <p:txBody>
          <a:bodyPr>
            <a:normAutofit/>
          </a:bodyPr>
          <a:lstStyle/>
          <a:p>
            <a:pPr algn="l"/>
            <a:r>
              <a:rPr lang="en-US" sz="1900" b="0" i="0" u="none" strike="noStrike" baseline="0" dirty="0">
                <a:solidFill>
                  <a:srgbClr val="000000"/>
                </a:solidFill>
              </a:rPr>
              <a:t>Long-term treatment of adrenal insufficiency consists of oral corticosteroid therapy (hydrocortisone ≈20 mg in two divided oral doses per day, or prednisone 5 mg administered orally once or twice daily).</a:t>
            </a:r>
          </a:p>
          <a:p>
            <a:pPr marL="0" indent="0" algn="l">
              <a:buNone/>
            </a:pPr>
            <a:endParaRPr lang="en-US" sz="1900" dirty="0">
              <a:solidFill>
                <a:srgbClr val="0000EF"/>
              </a:solidFill>
            </a:endParaRPr>
          </a:p>
          <a:p>
            <a:pPr algn="l"/>
            <a:r>
              <a:rPr lang="en-US" sz="1900" b="0" i="0" u="none" strike="noStrike" baseline="0" dirty="0">
                <a:solidFill>
                  <a:srgbClr val="000000"/>
                </a:solidFill>
              </a:rPr>
              <a:t>Patients with confirmed aldosterone deficiency should receive mineralocorticoid replacement with </a:t>
            </a:r>
            <a:r>
              <a:rPr lang="en-US" sz="1900" b="0" i="0" u="none" strike="noStrike" baseline="0" dirty="0" err="1">
                <a:solidFill>
                  <a:srgbClr val="000000"/>
                </a:solidFill>
              </a:rPr>
              <a:t>fluorohydrocortisone</a:t>
            </a:r>
            <a:r>
              <a:rPr lang="en-US" sz="1900" b="0" i="0" u="none" strike="noStrike" baseline="0" dirty="0">
                <a:solidFill>
                  <a:srgbClr val="000000"/>
                </a:solidFill>
              </a:rPr>
              <a:t> (starting dose, 50 to 100 </a:t>
            </a:r>
            <a:r>
              <a:rPr lang="en-US" sz="1900" b="0" i="0" u="none" strike="noStrike" baseline="0" dirty="0" err="1">
                <a:solidFill>
                  <a:srgbClr val="000000"/>
                </a:solidFill>
              </a:rPr>
              <a:t>μg</a:t>
            </a:r>
            <a:r>
              <a:rPr lang="en-US" sz="1900" b="0" i="0" u="none" strike="noStrike" baseline="0" dirty="0">
                <a:solidFill>
                  <a:srgbClr val="000000"/>
                </a:solidFill>
              </a:rPr>
              <a:t> in adults).</a:t>
            </a:r>
            <a:endParaRPr lang="en-IN" sz="1900" dirty="0"/>
          </a:p>
          <a:p>
            <a:endParaRPr lang="en-IN" dirty="0"/>
          </a:p>
        </p:txBody>
      </p:sp>
    </p:spTree>
    <p:extLst>
      <p:ext uri="{BB962C8B-B14F-4D97-AF65-F5344CB8AC3E}">
        <p14:creationId xmlns:p14="http://schemas.microsoft.com/office/powerpoint/2010/main" val="1458086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2174-F68A-4769-9292-7BC384B7B0DF}"/>
              </a:ext>
            </a:extLst>
          </p:cNvPr>
          <p:cNvSpPr>
            <a:spLocks noGrp="1"/>
          </p:cNvSpPr>
          <p:nvPr>
            <p:ph type="title"/>
          </p:nvPr>
        </p:nvSpPr>
        <p:spPr>
          <a:xfrm>
            <a:off x="480060" y="411598"/>
            <a:ext cx="8183880" cy="1051560"/>
          </a:xfrm>
        </p:spPr>
        <p:txBody>
          <a:bodyPr>
            <a:normAutofit fontScale="90000"/>
          </a:bodyPr>
          <a:lstStyle/>
          <a:p>
            <a:r>
              <a:rPr lang="en-IN" sz="3100" b="1" i="0" u="none" strike="noStrike" baseline="0" dirty="0">
                <a:solidFill>
                  <a:schemeClr val="accent1"/>
                </a:solidFill>
              </a:rPr>
              <a:t>Pheochromocytoma</a:t>
            </a:r>
            <a:br>
              <a:rPr lang="en-IN" sz="3600" b="1" i="0" u="none" strike="noStrike" baseline="0" dirty="0">
                <a:solidFill>
                  <a:srgbClr val="3F819A"/>
                </a:solidFill>
                <a:latin typeface="LiberationSans-Bold"/>
              </a:rPr>
            </a:br>
            <a:endParaRPr lang="en-IN" dirty="0"/>
          </a:p>
        </p:txBody>
      </p:sp>
      <p:sp>
        <p:nvSpPr>
          <p:cNvPr id="3" name="Content Placeholder 2">
            <a:extLst>
              <a:ext uri="{FF2B5EF4-FFF2-40B4-BE49-F238E27FC236}">
                <a16:creationId xmlns:a16="http://schemas.microsoft.com/office/drawing/2014/main" id="{0D8EB88C-6E09-4BD1-A4C8-882A0F714121}"/>
              </a:ext>
            </a:extLst>
          </p:cNvPr>
          <p:cNvSpPr>
            <a:spLocks noGrp="1"/>
          </p:cNvSpPr>
          <p:nvPr>
            <p:ph idx="1"/>
          </p:nvPr>
        </p:nvSpPr>
        <p:spPr>
          <a:xfrm>
            <a:off x="480060" y="1371600"/>
            <a:ext cx="8183880" cy="4492752"/>
          </a:xfrm>
        </p:spPr>
        <p:txBody>
          <a:bodyPr>
            <a:normAutofit/>
          </a:bodyPr>
          <a:lstStyle/>
          <a:p>
            <a:pPr algn="l"/>
            <a:r>
              <a:rPr lang="en-US" sz="1900" b="0" i="0" u="none" strike="noStrike" baseline="0" dirty="0">
                <a:solidFill>
                  <a:srgbClr val="000000"/>
                </a:solidFill>
              </a:rPr>
              <a:t>Pheochromocytomas are primarily benign tumors arising from neuroectodermal chromaffin cells; they usually arise in the adrenal medulla &amp; abdomen, but they may arise anywhere in the plexus of sympathetic adrenergic nerves.</a:t>
            </a:r>
          </a:p>
          <a:p>
            <a:pPr algn="l"/>
            <a:endParaRPr lang="en-US" sz="1900" dirty="0">
              <a:solidFill>
                <a:srgbClr val="0000EF"/>
              </a:solidFill>
            </a:endParaRPr>
          </a:p>
          <a:p>
            <a:pPr algn="l"/>
            <a:r>
              <a:rPr lang="en-US" sz="1900" dirty="0">
                <a:solidFill>
                  <a:srgbClr val="000000"/>
                </a:solidFill>
              </a:rPr>
              <a:t>A</a:t>
            </a:r>
            <a:r>
              <a:rPr lang="en-US" sz="1900" b="0" i="0" u="none" strike="noStrike" baseline="0" dirty="0">
                <a:solidFill>
                  <a:srgbClr val="000000"/>
                </a:solidFill>
              </a:rPr>
              <a:t>bout 20% are familial.</a:t>
            </a:r>
          </a:p>
          <a:p>
            <a:pPr algn="l"/>
            <a:endParaRPr lang="en-US" sz="1900" b="0" i="0" u="none" strike="noStrike" baseline="0" dirty="0">
              <a:solidFill>
                <a:srgbClr val="0000EF"/>
              </a:solidFill>
            </a:endParaRPr>
          </a:p>
          <a:p>
            <a:pPr algn="l"/>
            <a:r>
              <a:rPr lang="en-US" sz="1900" b="0" i="0" u="none" strike="noStrike" baseline="0" dirty="0">
                <a:solidFill>
                  <a:srgbClr val="000000"/>
                </a:solidFill>
              </a:rPr>
              <a:t>Six different familial autosomal dominant diseases can be suspected clinically</a:t>
            </a:r>
            <a:r>
              <a:rPr lang="en-US" sz="1900" b="1" i="0" u="none" strike="noStrike" baseline="0" dirty="0">
                <a:solidFill>
                  <a:srgbClr val="000000"/>
                </a:solidFill>
              </a:rPr>
              <a:t>: neurofibromatosis </a:t>
            </a:r>
            <a:r>
              <a:rPr lang="en-US" sz="1900" b="0" i="0" u="none" strike="noStrike" baseline="0" dirty="0">
                <a:solidFill>
                  <a:srgbClr val="000000"/>
                </a:solidFill>
              </a:rPr>
              <a:t>type 1, </a:t>
            </a:r>
            <a:r>
              <a:rPr lang="en-IN" sz="1900" b="0" i="0" u="none" strike="noStrike" baseline="0" dirty="0">
                <a:solidFill>
                  <a:srgbClr val="000000"/>
                </a:solidFill>
              </a:rPr>
              <a:t>multiple endocrine neoplasia type 2 (</a:t>
            </a:r>
            <a:r>
              <a:rPr lang="en-IN" sz="1900" b="1" i="0" u="none" strike="noStrike" baseline="0" dirty="0">
                <a:solidFill>
                  <a:srgbClr val="000000"/>
                </a:solidFill>
              </a:rPr>
              <a:t>MEN2)</a:t>
            </a:r>
            <a:r>
              <a:rPr lang="en-IN" sz="1900" b="0" i="0" u="none" strike="noStrike" baseline="0" dirty="0">
                <a:solidFill>
                  <a:srgbClr val="000000"/>
                </a:solidFill>
              </a:rPr>
              <a:t>, </a:t>
            </a:r>
            <a:r>
              <a:rPr lang="en-IN" sz="1900" b="1" i="0" u="none" strike="noStrike" baseline="0" dirty="0">
                <a:solidFill>
                  <a:srgbClr val="000000"/>
                </a:solidFill>
              </a:rPr>
              <a:t>von Hippel-Lindau </a:t>
            </a:r>
            <a:r>
              <a:rPr lang="en-IN" sz="1900" b="0" i="0" u="none" strike="noStrike" baseline="0" dirty="0">
                <a:solidFill>
                  <a:srgbClr val="000000"/>
                </a:solidFill>
              </a:rPr>
              <a:t>syndrome</a:t>
            </a:r>
            <a:r>
              <a:rPr lang="en-IN" sz="1900" b="1" i="0" u="none" strike="noStrike" baseline="0" dirty="0">
                <a:solidFill>
                  <a:srgbClr val="000000"/>
                </a:solidFill>
              </a:rPr>
              <a:t>, renal cell carcinoma </a:t>
            </a:r>
            <a:r>
              <a:rPr lang="en-IN" sz="1900" b="0" i="0" u="none" strike="noStrike" baseline="0" dirty="0">
                <a:solidFill>
                  <a:srgbClr val="000000"/>
                </a:solidFill>
              </a:rPr>
              <a:t>with </a:t>
            </a:r>
            <a:r>
              <a:rPr lang="en-IN" sz="1900" b="0" i="1" u="none" strike="noStrike" baseline="0" dirty="0">
                <a:solidFill>
                  <a:srgbClr val="000000"/>
                </a:solidFill>
              </a:rPr>
              <a:t>SDHB </a:t>
            </a:r>
            <a:r>
              <a:rPr lang="en-IN" sz="1900" b="0" i="0" u="none" strike="noStrike" baseline="0" dirty="0">
                <a:solidFill>
                  <a:srgbClr val="000000"/>
                </a:solidFill>
              </a:rPr>
              <a:t>mutation, </a:t>
            </a:r>
            <a:r>
              <a:rPr lang="en-IN" sz="1900" b="0" i="1" u="none" strike="noStrike" baseline="0" dirty="0">
                <a:solidFill>
                  <a:srgbClr val="000000"/>
                </a:solidFill>
              </a:rPr>
              <a:t>Carney triad </a:t>
            </a:r>
            <a:r>
              <a:rPr lang="en-IN" sz="1900" b="0" i="0" u="none" strike="noStrike" baseline="0" dirty="0">
                <a:solidFill>
                  <a:srgbClr val="000000"/>
                </a:solidFill>
              </a:rPr>
              <a:t>(paragangliomas, gastric stromal </a:t>
            </a:r>
            <a:r>
              <a:rPr lang="en-IN" sz="1900" b="0" i="0" u="none" strike="noStrike" baseline="0" dirty="0" err="1">
                <a:solidFill>
                  <a:srgbClr val="000000"/>
                </a:solidFill>
              </a:rPr>
              <a:t>tumors</a:t>
            </a:r>
            <a:r>
              <a:rPr lang="en-IN" sz="1900" b="0" i="0" u="none" strike="noStrike" baseline="0" dirty="0">
                <a:solidFill>
                  <a:srgbClr val="000000"/>
                </a:solidFill>
              </a:rPr>
              <a:t>, pulmonary chondromas), &amp;</a:t>
            </a:r>
            <a:r>
              <a:rPr lang="en-IN" sz="1900" dirty="0">
                <a:solidFill>
                  <a:srgbClr val="000000"/>
                </a:solidFill>
              </a:rPr>
              <a:t> </a:t>
            </a:r>
            <a:r>
              <a:rPr lang="en-IN" sz="1900" b="0" i="1" u="none" strike="noStrike" baseline="0" dirty="0">
                <a:solidFill>
                  <a:srgbClr val="000000"/>
                </a:solidFill>
              </a:rPr>
              <a:t>Carney-</a:t>
            </a:r>
            <a:r>
              <a:rPr lang="en-IN" sz="1900" b="0" i="1" u="none" strike="noStrike" baseline="0" dirty="0" err="1">
                <a:solidFill>
                  <a:srgbClr val="000000"/>
                </a:solidFill>
              </a:rPr>
              <a:t>Stratakis</a:t>
            </a:r>
            <a:r>
              <a:rPr lang="en-IN" sz="1900" b="0" i="1" u="none" strike="noStrike" baseline="0" dirty="0">
                <a:solidFill>
                  <a:srgbClr val="000000"/>
                </a:solidFill>
              </a:rPr>
              <a:t> syndrome </a:t>
            </a:r>
            <a:r>
              <a:rPr lang="en-IN" sz="1900" b="0" i="0" u="none" strike="noStrike" baseline="0" dirty="0">
                <a:solidFill>
                  <a:srgbClr val="000000"/>
                </a:solidFill>
              </a:rPr>
              <a:t>(paragangliomas &amp; gastric stromal sarcomas).</a:t>
            </a:r>
            <a:endParaRPr lang="en-IN" sz="1900" dirty="0"/>
          </a:p>
        </p:txBody>
      </p:sp>
    </p:spTree>
    <p:extLst>
      <p:ext uri="{BB962C8B-B14F-4D97-AF65-F5344CB8AC3E}">
        <p14:creationId xmlns:p14="http://schemas.microsoft.com/office/powerpoint/2010/main" val="505300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25413-E3BE-422F-9D40-D875296E15A7}"/>
              </a:ext>
            </a:extLst>
          </p:cNvPr>
          <p:cNvSpPr>
            <a:spLocks noGrp="1"/>
          </p:cNvSpPr>
          <p:nvPr>
            <p:ph idx="1"/>
          </p:nvPr>
        </p:nvSpPr>
        <p:spPr>
          <a:xfrm>
            <a:off x="502920" y="530352"/>
            <a:ext cx="8183880" cy="5413248"/>
          </a:xfrm>
        </p:spPr>
        <p:txBody>
          <a:bodyPr>
            <a:noAutofit/>
          </a:bodyPr>
          <a:lstStyle/>
          <a:p>
            <a:pPr algn="l"/>
            <a:r>
              <a:rPr lang="en-US" sz="1900" b="0" i="0" u="none" strike="noStrike" baseline="0" dirty="0">
                <a:solidFill>
                  <a:srgbClr val="000000"/>
                </a:solidFill>
              </a:rPr>
              <a:t>Clinical manifestations of pheochromocytoma include headache, palpitations, excessive sweating, tremulousness, chest pain, weight loss, &amp; a variety of other constitutional complaints. </a:t>
            </a:r>
          </a:p>
          <a:p>
            <a:pPr marL="0" indent="0" algn="l">
              <a:buNone/>
            </a:pPr>
            <a:endParaRPr lang="en-US" sz="1900" b="0" i="0" u="none" strike="noStrike" baseline="0" dirty="0">
              <a:solidFill>
                <a:srgbClr val="000000"/>
              </a:solidFill>
            </a:endParaRPr>
          </a:p>
          <a:p>
            <a:pPr algn="l"/>
            <a:r>
              <a:rPr lang="en-US" sz="1900" b="1" i="0" u="none" strike="noStrike" baseline="0" dirty="0">
                <a:solidFill>
                  <a:srgbClr val="000000"/>
                </a:solidFill>
              </a:rPr>
              <a:t>Hypertension may be episodic but is usually constant </a:t>
            </a:r>
            <a:r>
              <a:rPr lang="en-US" sz="1900" b="0" i="0" u="none" strike="noStrike" baseline="0" dirty="0">
                <a:solidFill>
                  <a:srgbClr val="000000"/>
                </a:solidFill>
              </a:rPr>
              <a:t>&amp; is </a:t>
            </a:r>
            <a:r>
              <a:rPr lang="en-US" sz="1900" b="1" i="0" u="none" strike="noStrike" baseline="0" dirty="0">
                <a:solidFill>
                  <a:srgbClr val="000000"/>
                </a:solidFill>
              </a:rPr>
              <a:t>paradoxically associated with orthostatic hypotension on arising in the morning</a:t>
            </a:r>
            <a:r>
              <a:rPr lang="en-US" sz="1900" b="0" i="0" u="none" strike="noStrike" baseline="0" dirty="0">
                <a:solidFill>
                  <a:srgbClr val="000000"/>
                </a:solidFill>
              </a:rPr>
              <a:t>.</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The paroxysmal attacks &amp; classic symptoms result from episodic excessive </a:t>
            </a:r>
            <a:r>
              <a:rPr lang="en-IN" sz="1900" b="0" i="0" u="none" strike="noStrike" baseline="0" dirty="0">
                <a:solidFill>
                  <a:srgbClr val="000000"/>
                </a:solidFill>
              </a:rPr>
              <a:t>catecholamine secretion.</a:t>
            </a:r>
          </a:p>
          <a:p>
            <a:pPr algn="l"/>
            <a:endParaRPr lang="en-IN" sz="1900" b="0" i="0" u="none" strike="noStrike" baseline="0" dirty="0">
              <a:solidFill>
                <a:srgbClr val="000000"/>
              </a:solidFill>
            </a:endParaRPr>
          </a:p>
          <a:p>
            <a:pPr algn="l"/>
            <a:r>
              <a:rPr lang="en-US" sz="1900" b="0" i="0" u="none" strike="noStrike" baseline="0" dirty="0">
                <a:solidFill>
                  <a:srgbClr val="000000"/>
                </a:solidFill>
              </a:rPr>
              <a:t>Hypertension caused by pheochromocytoma can first present at the time of elective surgical intervention for an unrelated condition.</a:t>
            </a:r>
          </a:p>
          <a:p>
            <a:pPr marL="0" indent="0" algn="l">
              <a:buNone/>
            </a:pPr>
            <a:r>
              <a:rPr lang="en-US" sz="2000" b="0" i="0" u="none" strike="noStrike" baseline="0" dirty="0">
                <a:solidFill>
                  <a:srgbClr val="000000"/>
                </a:solidFill>
              </a:rPr>
              <a:t> </a:t>
            </a:r>
          </a:p>
          <a:p>
            <a:pPr algn="l"/>
            <a:endParaRPr lang="en-IN" sz="2000" b="0" i="0" u="none" strike="noStrike" baseline="0" dirty="0">
              <a:solidFill>
                <a:srgbClr val="0000EF"/>
              </a:solidFill>
            </a:endParaRPr>
          </a:p>
        </p:txBody>
      </p:sp>
    </p:spTree>
    <p:extLst>
      <p:ext uri="{BB962C8B-B14F-4D97-AF65-F5344CB8AC3E}">
        <p14:creationId xmlns:p14="http://schemas.microsoft.com/office/powerpoint/2010/main" val="518595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351CD-2596-461E-AD02-B98090F45F00}"/>
              </a:ext>
            </a:extLst>
          </p:cNvPr>
          <p:cNvSpPr>
            <a:spLocks noGrp="1"/>
          </p:cNvSpPr>
          <p:nvPr>
            <p:ph idx="1"/>
          </p:nvPr>
        </p:nvSpPr>
        <p:spPr>
          <a:xfrm>
            <a:off x="502920" y="530352"/>
            <a:ext cx="8183880" cy="5337048"/>
          </a:xfrm>
        </p:spPr>
        <p:txBody>
          <a:bodyPr>
            <a:normAutofit fontScale="92500" lnSpcReduction="10000"/>
          </a:bodyPr>
          <a:lstStyle/>
          <a:p>
            <a:pPr marL="0" indent="0" algn="l">
              <a:buNone/>
            </a:pPr>
            <a:endParaRPr lang="en-US" sz="2000" b="0" i="0" u="none" strike="noStrike" baseline="0" dirty="0">
              <a:solidFill>
                <a:srgbClr val="000000"/>
              </a:solidFill>
            </a:endParaRPr>
          </a:p>
          <a:p>
            <a:pPr algn="l"/>
            <a:r>
              <a:rPr lang="en-US" sz="1900" b="0" i="0" u="none" strike="noStrike" baseline="0" dirty="0">
                <a:solidFill>
                  <a:srgbClr val="000000"/>
                </a:solidFill>
              </a:rPr>
              <a:t>As a result of release of norepinephrine with an increase in systemic vascular resistance, cardiac output is minimally increased despite increases in the heart rate.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ECG can show LVH,  repolarization abnormalities, findings suggesting left </a:t>
            </a:r>
            <a:r>
              <a:rPr lang="en-IN" sz="1900" b="0" i="0" u="none" strike="noStrike" baseline="0" dirty="0">
                <a:solidFill>
                  <a:srgbClr val="000000"/>
                </a:solidFill>
              </a:rPr>
              <a:t>ventricular strain.</a:t>
            </a:r>
          </a:p>
          <a:p>
            <a:pPr marL="0" indent="0" algn="l">
              <a:buNone/>
            </a:pPr>
            <a:endParaRPr lang="en-IN" sz="1900" dirty="0"/>
          </a:p>
          <a:p>
            <a:pPr algn="l"/>
            <a:r>
              <a:rPr lang="en-US" sz="1900" b="0" i="0" u="none" strike="noStrike" baseline="0" dirty="0">
                <a:solidFill>
                  <a:srgbClr val="000000"/>
                </a:solidFill>
              </a:rPr>
              <a:t>Impaired left ventricular function </a:t>
            </a:r>
            <a:r>
              <a:rPr lang="en-US" sz="1900" dirty="0">
                <a:solidFill>
                  <a:srgbClr val="000000"/>
                </a:solidFill>
              </a:rPr>
              <a:t>&amp; </a:t>
            </a:r>
            <a:r>
              <a:rPr lang="en-US" sz="1900" b="0" i="0" u="none" strike="noStrike" baseline="0" dirty="0">
                <a:solidFill>
                  <a:srgbClr val="000000"/>
                </a:solidFill>
              </a:rPr>
              <a:t>cardiomyopathy have occurred in patients with pheochromocytoma.</a:t>
            </a:r>
          </a:p>
          <a:p>
            <a:pPr algn="l"/>
            <a:endParaRPr lang="en-US" sz="1900" dirty="0">
              <a:solidFill>
                <a:srgbClr val="0000EF"/>
              </a:solidFill>
            </a:endParaRPr>
          </a:p>
          <a:p>
            <a:pPr algn="l"/>
            <a:r>
              <a:rPr lang="en-US" sz="1900" b="1" i="0" u="none" strike="noStrike" baseline="0" dirty="0">
                <a:solidFill>
                  <a:srgbClr val="000000"/>
                </a:solidFill>
              </a:rPr>
              <a:t>mechanisms include </a:t>
            </a:r>
          </a:p>
          <a:p>
            <a:pPr algn="l"/>
            <a:r>
              <a:rPr lang="en-US" sz="1900" b="0" i="0" u="none" strike="noStrike" baseline="0" dirty="0">
                <a:solidFill>
                  <a:srgbClr val="000000"/>
                </a:solidFill>
              </a:rPr>
              <a:t>an increased left ventricular work </a:t>
            </a:r>
            <a:r>
              <a:rPr lang="en-US" sz="1900" dirty="0">
                <a:solidFill>
                  <a:srgbClr val="000000"/>
                </a:solidFill>
              </a:rPr>
              <a:t>&amp; </a:t>
            </a:r>
            <a:r>
              <a:rPr lang="en-US" sz="1900" b="0" i="0" u="none" strike="noStrike" baseline="0" dirty="0">
                <a:solidFill>
                  <a:srgbClr val="000000"/>
                </a:solidFill>
              </a:rPr>
              <a:t>LVH from associated hypertension;</a:t>
            </a:r>
          </a:p>
          <a:p>
            <a:pPr algn="l"/>
            <a:r>
              <a:rPr lang="en-US" sz="1900" b="0" i="0" u="none" strike="noStrike" baseline="0" dirty="0">
                <a:solidFill>
                  <a:srgbClr val="000000"/>
                </a:solidFill>
              </a:rPr>
              <a:t> potential adverse effects of excess catecholamines on myocyte structure &amp; contractility;</a:t>
            </a:r>
          </a:p>
          <a:p>
            <a:pPr algn="l"/>
            <a:r>
              <a:rPr lang="en-US" sz="1900" b="0" i="0" u="none" strike="noStrike" baseline="0" dirty="0">
                <a:solidFill>
                  <a:srgbClr val="000000"/>
                </a:solidFill>
              </a:rPr>
              <a:t> </a:t>
            </a:r>
            <a:r>
              <a:rPr lang="en-US" sz="1900" dirty="0">
                <a:solidFill>
                  <a:srgbClr val="000000"/>
                </a:solidFill>
              </a:rPr>
              <a:t>&amp; </a:t>
            </a:r>
            <a:r>
              <a:rPr lang="en-US" sz="1900" b="0" i="0" u="none" strike="noStrike" baseline="0" dirty="0">
                <a:solidFill>
                  <a:srgbClr val="000000"/>
                </a:solidFill>
              </a:rPr>
              <a:t>changes in coronary arteries, including thickening of the media, which presumably impairs blood flow to the myocardium. </a:t>
            </a:r>
            <a:endParaRPr lang="en-IN" sz="1900" dirty="0"/>
          </a:p>
        </p:txBody>
      </p:sp>
    </p:spTree>
    <p:extLst>
      <p:ext uri="{BB962C8B-B14F-4D97-AF65-F5344CB8AC3E}">
        <p14:creationId xmlns:p14="http://schemas.microsoft.com/office/powerpoint/2010/main" val="35235486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8B42C7-552C-41A1-B639-05952EE1E02B}"/>
              </a:ext>
            </a:extLst>
          </p:cNvPr>
          <p:cNvSpPr>
            <a:spLocks noGrp="1"/>
          </p:cNvSpPr>
          <p:nvPr>
            <p:ph idx="1"/>
          </p:nvPr>
        </p:nvSpPr>
        <p:spPr>
          <a:xfrm>
            <a:off x="502920" y="530352"/>
            <a:ext cx="8183880" cy="5489448"/>
          </a:xfrm>
        </p:spPr>
        <p:txBody>
          <a:bodyPr>
            <a:normAutofit/>
          </a:bodyPr>
          <a:lstStyle/>
          <a:p>
            <a:pPr marL="0" indent="0" algn="l">
              <a:buNone/>
            </a:pPr>
            <a:endParaRPr lang="en-IN" sz="2000" b="0" i="0" u="none" strike="noStrike" baseline="0" dirty="0"/>
          </a:p>
          <a:p>
            <a:r>
              <a:rPr lang="en-US" sz="2000" b="0" i="0" u="none" strike="noStrike" baseline="0" dirty="0"/>
              <a:t>Reversible dilated hypertrophic cardiomyopathy &amp; takotsubo cardiomyopathy are well-established cardiac manifestations of pheochromocytoma.</a:t>
            </a:r>
          </a:p>
          <a:p>
            <a:pPr marL="0" indent="0" algn="l">
              <a:buNone/>
            </a:pPr>
            <a:endParaRPr lang="en-US" sz="2000" b="0" i="0" u="none" strike="noStrike" baseline="0" dirty="0"/>
          </a:p>
          <a:p>
            <a:pPr algn="l"/>
            <a:r>
              <a:rPr lang="en-US" sz="2000" b="0" i="0" u="none" strike="noStrike" baseline="0" dirty="0"/>
              <a:t>The primary catecholamine released from adrenal pheochromocytomas is norepinephrine.</a:t>
            </a:r>
          </a:p>
          <a:p>
            <a:pPr algn="l"/>
            <a:endParaRPr lang="en-US" sz="2000" b="0" i="0" u="none" strike="noStrike" baseline="0" dirty="0"/>
          </a:p>
          <a:p>
            <a:pPr algn="l"/>
            <a:r>
              <a:rPr lang="en-US" sz="2000" b="0" i="0" u="none" strike="noStrike" baseline="0" dirty="0"/>
              <a:t>Demonstration of elevated serum dopamine levels implies malignant transformation, which in turn suggests that the tumor may have arisen in an </a:t>
            </a:r>
            <a:r>
              <a:rPr lang="en-US" sz="2000" b="0" i="0" u="none" strike="noStrike" baseline="0" dirty="0" err="1"/>
              <a:t>extraadrenal</a:t>
            </a:r>
            <a:r>
              <a:rPr lang="en-US" sz="2000" b="0" i="0" u="none" strike="noStrike" baseline="0" dirty="0"/>
              <a:t> site.</a:t>
            </a:r>
          </a:p>
          <a:p>
            <a:pPr algn="l"/>
            <a:endParaRPr lang="en-US" sz="2000" b="0" i="0" u="none" strike="noStrike" baseline="0" dirty="0"/>
          </a:p>
          <a:p>
            <a:pPr algn="l"/>
            <a:r>
              <a:rPr lang="en-US" sz="2000" b="0" i="0" u="none" strike="noStrike" baseline="0" dirty="0"/>
              <a:t>Rarely, pheochromocytoma can arise within the heart, presumably from chromaffin cells, which are part of the adrenergic autonomic paraganglia.</a:t>
            </a:r>
            <a:endParaRPr lang="en-IN" sz="2000" dirty="0"/>
          </a:p>
        </p:txBody>
      </p:sp>
    </p:spTree>
    <p:extLst>
      <p:ext uri="{BB962C8B-B14F-4D97-AF65-F5344CB8AC3E}">
        <p14:creationId xmlns:p14="http://schemas.microsoft.com/office/powerpoint/2010/main" val="414825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E655C-86C9-437B-8D1E-D1817577EF47}"/>
              </a:ext>
            </a:extLst>
          </p:cNvPr>
          <p:cNvSpPr>
            <a:spLocks noGrp="1"/>
          </p:cNvSpPr>
          <p:nvPr>
            <p:ph type="title"/>
          </p:nvPr>
        </p:nvSpPr>
        <p:spPr>
          <a:xfrm>
            <a:off x="502920" y="457200"/>
            <a:ext cx="8183880" cy="1524000"/>
          </a:xfrm>
        </p:spPr>
        <p:txBody>
          <a:bodyPr>
            <a:normAutofit fontScale="90000"/>
          </a:bodyPr>
          <a:lstStyle/>
          <a:p>
            <a:r>
              <a:rPr lang="en-US" b="1" i="0" u="none" strike="noStrike" baseline="0" dirty="0">
                <a:solidFill>
                  <a:schemeClr val="accent1"/>
                </a:solidFill>
              </a:rPr>
              <a:t>Pituitary Hormones and Cardiovascular Disease</a:t>
            </a:r>
            <a:br>
              <a:rPr lang="en-US" sz="1800" b="1" i="0" u="none" strike="noStrike" baseline="0" dirty="0">
                <a:solidFill>
                  <a:srgbClr val="707B08"/>
                </a:solidFill>
              </a:rPr>
            </a:br>
            <a:endParaRPr lang="en-IN" dirty="0"/>
          </a:p>
        </p:txBody>
      </p:sp>
      <p:sp>
        <p:nvSpPr>
          <p:cNvPr id="3" name="Content Placeholder 2">
            <a:extLst>
              <a:ext uri="{FF2B5EF4-FFF2-40B4-BE49-F238E27FC236}">
                <a16:creationId xmlns:a16="http://schemas.microsoft.com/office/drawing/2014/main" id="{F8C2A902-CAF6-407E-AFE0-6D3BFC547E09}"/>
              </a:ext>
            </a:extLst>
          </p:cNvPr>
          <p:cNvSpPr>
            <a:spLocks noGrp="1"/>
          </p:cNvSpPr>
          <p:nvPr>
            <p:ph idx="1"/>
          </p:nvPr>
        </p:nvSpPr>
        <p:spPr>
          <a:xfrm>
            <a:off x="381000" y="1981200"/>
            <a:ext cx="8183880" cy="4648200"/>
          </a:xfrm>
        </p:spPr>
        <p:txBody>
          <a:bodyPr>
            <a:normAutofit/>
          </a:bodyPr>
          <a:lstStyle/>
          <a:p>
            <a:pPr algn="l"/>
            <a:r>
              <a:rPr lang="en-US" sz="1900" b="0" i="0" u="none" strike="noStrike" baseline="0" dirty="0"/>
              <a:t>The anterior pituitary, or adenohypophysis, contains six different cell types; five of them produce polypeptide or glycoprotein hormones, &amp; one, the sixth, consists of </a:t>
            </a:r>
            <a:r>
              <a:rPr lang="en-US" sz="1900" b="0" i="0" u="none" strike="noStrike" baseline="0" dirty="0" err="1"/>
              <a:t>nonsecretory</a:t>
            </a:r>
            <a:r>
              <a:rPr lang="en-US" sz="1900" b="0" i="0" u="none" strike="noStrike" baseline="0" dirty="0"/>
              <a:t> </a:t>
            </a:r>
            <a:r>
              <a:rPr lang="en-US" sz="1900" b="0" i="0" u="none" strike="noStrike" baseline="0" dirty="0" err="1"/>
              <a:t>chromophobic</a:t>
            </a:r>
            <a:r>
              <a:rPr lang="en-US" sz="1900" b="0" i="0" u="none" strike="noStrike" baseline="0" dirty="0"/>
              <a:t> cells. </a:t>
            </a:r>
          </a:p>
          <a:p>
            <a:pPr algn="l"/>
            <a:endParaRPr lang="en-US" sz="1900" b="0" i="0" u="none" strike="noStrike" baseline="0" dirty="0"/>
          </a:p>
          <a:p>
            <a:pPr algn="l"/>
            <a:r>
              <a:rPr lang="en-US" sz="1900" b="0" i="0" u="none" strike="noStrike" baseline="0" dirty="0"/>
              <a:t>Of these cell types, the somatotropic cells, which</a:t>
            </a:r>
          </a:p>
          <a:p>
            <a:pPr marL="0" indent="0" algn="l">
              <a:buNone/>
            </a:pPr>
            <a:r>
              <a:rPr lang="en-US" sz="1900" b="0" i="0" u="none" strike="noStrike" baseline="0" dirty="0"/>
              <a:t>   secrete human growth hormone (</a:t>
            </a:r>
            <a:r>
              <a:rPr lang="en-US" sz="1900" b="0" i="0" u="none" strike="noStrike" baseline="0" dirty="0" err="1"/>
              <a:t>hGH</a:t>
            </a:r>
            <a:r>
              <a:rPr lang="en-US" sz="1900" b="0" i="0" u="none" strike="noStrike" baseline="0" dirty="0"/>
              <a:t>), &amp; the corticotropic</a:t>
            </a:r>
          </a:p>
          <a:p>
            <a:pPr marL="0" indent="0" algn="l">
              <a:buNone/>
            </a:pPr>
            <a:r>
              <a:rPr lang="en-US" sz="1900" dirty="0"/>
              <a:t> </a:t>
            </a:r>
            <a:r>
              <a:rPr lang="en-US" sz="1900" b="0" i="0" u="none" strike="noStrike" baseline="0" dirty="0"/>
              <a:t>  cells, which produce adrenocorticotropic</a:t>
            </a:r>
          </a:p>
          <a:p>
            <a:pPr marL="0" indent="0" algn="l">
              <a:buNone/>
            </a:pPr>
            <a:r>
              <a:rPr lang="en-US" sz="1900" b="0" i="0" u="none" strike="noStrike" baseline="0" dirty="0"/>
              <a:t>   hormone (ACTH), can contribute to cardiac disease.</a:t>
            </a:r>
            <a:endParaRPr lang="en-IN" sz="1900" dirty="0"/>
          </a:p>
        </p:txBody>
      </p:sp>
    </p:spTree>
    <p:extLst>
      <p:ext uri="{BB962C8B-B14F-4D97-AF65-F5344CB8AC3E}">
        <p14:creationId xmlns:p14="http://schemas.microsoft.com/office/powerpoint/2010/main" val="38013052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C058-5EDB-4D09-8BB8-7A1D035E12EE}"/>
              </a:ext>
            </a:extLst>
          </p:cNvPr>
          <p:cNvSpPr>
            <a:spLocks noGrp="1"/>
          </p:cNvSpPr>
          <p:nvPr>
            <p:ph type="title"/>
          </p:nvPr>
        </p:nvSpPr>
        <p:spPr>
          <a:xfrm>
            <a:off x="531055" y="-152400"/>
            <a:ext cx="8183880" cy="1051560"/>
          </a:xfrm>
        </p:spPr>
        <p:txBody>
          <a:bodyPr>
            <a:normAutofit/>
          </a:bodyPr>
          <a:lstStyle/>
          <a:p>
            <a:r>
              <a:rPr lang="en-IN" sz="2200" b="1" i="0" u="none" strike="noStrike" baseline="0" dirty="0">
                <a:solidFill>
                  <a:schemeClr val="accent1"/>
                </a:solidFill>
                <a:latin typeface="+mn-lt"/>
              </a:rPr>
              <a:t>Diagnosis</a:t>
            </a:r>
            <a:endParaRPr lang="en-IN" sz="2200" dirty="0">
              <a:solidFill>
                <a:schemeClr val="accent1"/>
              </a:solidFill>
              <a:latin typeface="+mn-lt"/>
            </a:endParaRPr>
          </a:p>
        </p:txBody>
      </p:sp>
      <p:sp>
        <p:nvSpPr>
          <p:cNvPr id="3" name="Content Placeholder 2">
            <a:extLst>
              <a:ext uri="{FF2B5EF4-FFF2-40B4-BE49-F238E27FC236}">
                <a16:creationId xmlns:a16="http://schemas.microsoft.com/office/drawing/2014/main" id="{C820A314-C910-4852-9814-32C387C23EA3}"/>
              </a:ext>
            </a:extLst>
          </p:cNvPr>
          <p:cNvSpPr>
            <a:spLocks noGrp="1"/>
          </p:cNvSpPr>
          <p:nvPr>
            <p:ph idx="1"/>
          </p:nvPr>
        </p:nvSpPr>
        <p:spPr>
          <a:xfrm>
            <a:off x="502920" y="1219200"/>
            <a:ext cx="8183880" cy="4724400"/>
          </a:xfrm>
        </p:spPr>
        <p:txBody>
          <a:bodyPr>
            <a:normAutofit/>
          </a:bodyPr>
          <a:lstStyle/>
          <a:p>
            <a:pPr algn="l"/>
            <a:r>
              <a:rPr lang="en-US" sz="1900" b="0" i="0" u="none" strike="noStrike" baseline="0" dirty="0">
                <a:solidFill>
                  <a:srgbClr val="000000"/>
                </a:solidFill>
              </a:rPr>
              <a:t>Quantitative 24-hour urinary fractionated </a:t>
            </a:r>
            <a:r>
              <a:rPr lang="en-US" sz="1900" b="0" i="0" u="none" strike="noStrike" baseline="0" dirty="0" err="1">
                <a:solidFill>
                  <a:srgbClr val="000000"/>
                </a:solidFill>
              </a:rPr>
              <a:t>metanephrine</a:t>
            </a:r>
            <a:r>
              <a:rPr lang="en-US" sz="1900" b="0" i="0" u="none" strike="noStrike" baseline="0" dirty="0">
                <a:solidFill>
                  <a:srgbClr val="000000"/>
                </a:solidFill>
              </a:rPr>
              <a:t> levels are the most reliable screening procedures; they provide a sensitivity of 97% &amp; a specificity of 91%.</a:t>
            </a:r>
          </a:p>
          <a:p>
            <a:pPr marL="0" indent="0" algn="l">
              <a:buNone/>
            </a:pPr>
            <a:endParaRPr lang="en-US" sz="1900" b="0" i="0" u="none" strike="noStrike" baseline="0" dirty="0">
              <a:solidFill>
                <a:srgbClr val="0000EF"/>
              </a:solidFill>
            </a:endParaRPr>
          </a:p>
          <a:p>
            <a:r>
              <a:rPr lang="en-US" sz="1900" b="0" i="0" u="none" strike="noStrike" baseline="0" dirty="0">
                <a:solidFill>
                  <a:srgbClr val="000000"/>
                </a:solidFill>
              </a:rPr>
              <a:t>CT is the first-choice imaging modality because of its excellent spatial resolution for the thorax, abdomen, &amp;</a:t>
            </a:r>
            <a:r>
              <a:rPr lang="en-US" sz="1900" dirty="0">
                <a:solidFill>
                  <a:srgbClr val="000000"/>
                </a:solidFill>
              </a:rPr>
              <a:t> </a:t>
            </a:r>
            <a:r>
              <a:rPr lang="en-US" sz="1900" b="0" i="0" u="none" strike="noStrike" baseline="0" dirty="0">
                <a:solidFill>
                  <a:srgbClr val="000000"/>
                </a:solidFill>
              </a:rPr>
              <a:t>pelvis.</a:t>
            </a:r>
          </a:p>
          <a:p>
            <a:pPr marL="0" indent="0">
              <a:buNone/>
            </a:pPr>
            <a:endParaRPr lang="en-US" sz="1900" b="0" i="0" u="none" strike="noStrike" baseline="0" dirty="0">
              <a:solidFill>
                <a:srgbClr val="0000EF"/>
              </a:solidFill>
            </a:endParaRPr>
          </a:p>
          <a:p>
            <a:r>
              <a:rPr lang="en-US" sz="1900" b="0" i="0" u="none" strike="noStrike" baseline="0" dirty="0">
                <a:solidFill>
                  <a:srgbClr val="000000"/>
                </a:solidFill>
              </a:rPr>
              <a:t>MRI is recommended in patients with metastatic disease &amp; for detection of skull base &amp; neck </a:t>
            </a:r>
            <a:r>
              <a:rPr lang="en-IN" sz="1900" b="0" i="0" u="none" strike="noStrike" baseline="0" dirty="0">
                <a:solidFill>
                  <a:srgbClr val="000000"/>
                </a:solidFill>
              </a:rPr>
              <a:t>paragangliomas.</a:t>
            </a:r>
            <a:endParaRPr lang="en-IN" sz="1900" dirty="0"/>
          </a:p>
        </p:txBody>
      </p:sp>
    </p:spTree>
    <p:extLst>
      <p:ext uri="{BB962C8B-B14F-4D97-AF65-F5344CB8AC3E}">
        <p14:creationId xmlns:p14="http://schemas.microsoft.com/office/powerpoint/2010/main" val="65005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9A4F-0C2E-438F-8AF3-CA61437218D1}"/>
              </a:ext>
            </a:extLst>
          </p:cNvPr>
          <p:cNvSpPr>
            <a:spLocks noGrp="1"/>
          </p:cNvSpPr>
          <p:nvPr>
            <p:ph type="title"/>
          </p:nvPr>
        </p:nvSpPr>
        <p:spPr>
          <a:xfrm>
            <a:off x="480060" y="-30480"/>
            <a:ext cx="8183880" cy="1051560"/>
          </a:xfrm>
        </p:spPr>
        <p:txBody>
          <a:bodyPr>
            <a:normAutofit/>
          </a:bodyPr>
          <a:lstStyle/>
          <a:p>
            <a:r>
              <a:rPr lang="en-IN" sz="2200" b="1" i="0" u="none" strike="noStrike" baseline="0" dirty="0">
                <a:solidFill>
                  <a:schemeClr val="accent1"/>
                </a:solidFill>
              </a:rPr>
              <a:t>Treatment</a:t>
            </a:r>
            <a:endParaRPr lang="en-IN" sz="2200" dirty="0">
              <a:solidFill>
                <a:schemeClr val="accent1"/>
              </a:solidFill>
            </a:endParaRPr>
          </a:p>
        </p:txBody>
      </p:sp>
      <p:sp>
        <p:nvSpPr>
          <p:cNvPr id="3" name="Content Placeholder 2">
            <a:extLst>
              <a:ext uri="{FF2B5EF4-FFF2-40B4-BE49-F238E27FC236}">
                <a16:creationId xmlns:a16="http://schemas.microsoft.com/office/drawing/2014/main" id="{D5AFBE04-0E8D-4D59-B1D5-42C4A0EB83C0}"/>
              </a:ext>
            </a:extLst>
          </p:cNvPr>
          <p:cNvSpPr>
            <a:spLocks noGrp="1"/>
          </p:cNvSpPr>
          <p:nvPr>
            <p:ph idx="1"/>
          </p:nvPr>
        </p:nvSpPr>
        <p:spPr>
          <a:xfrm>
            <a:off x="480060" y="1219200"/>
            <a:ext cx="8183880" cy="5285935"/>
          </a:xfrm>
        </p:spPr>
        <p:txBody>
          <a:bodyPr>
            <a:normAutofit/>
          </a:bodyPr>
          <a:lstStyle/>
          <a:p>
            <a:pPr algn="l"/>
            <a:r>
              <a:rPr lang="en-US" sz="1900" b="0" i="0" u="none" strike="noStrike" baseline="0" dirty="0">
                <a:solidFill>
                  <a:srgbClr val="000000"/>
                </a:solidFill>
              </a:rPr>
              <a:t>Definitive treatment of pheochromocytoma requires removal of the lesion.</a:t>
            </a:r>
            <a:r>
              <a:rPr lang="en-US" sz="1900" b="0" i="0" u="none" strike="noStrike" baseline="0" dirty="0">
                <a:solidFill>
                  <a:srgbClr val="0000EF"/>
                </a:solidFill>
              </a:rPr>
              <a:t> </a:t>
            </a:r>
          </a:p>
          <a:p>
            <a:pPr algn="l"/>
            <a:endParaRPr lang="en-US" sz="1900" b="0" i="0" u="none" strike="noStrike" baseline="0" dirty="0">
              <a:solidFill>
                <a:srgbClr val="0000EF"/>
              </a:solidFill>
            </a:endParaRPr>
          </a:p>
          <a:p>
            <a:pPr algn="l"/>
            <a:r>
              <a:rPr lang="en-US" sz="1900" b="0" i="0" u="none" strike="noStrike" baseline="0" dirty="0">
                <a:solidFill>
                  <a:srgbClr val="000000"/>
                </a:solidFill>
              </a:rPr>
              <a:t>Accurate preoperative localization reduces the operative mortality rate &amp; eliminates the need for exploratory laparotomy.</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Endoscopic procedures are now standard for small tumors, &amp; open resection is indicated for large </a:t>
            </a:r>
            <a:r>
              <a:rPr lang="en-IN" sz="1900" b="0" i="0" u="none" strike="noStrike" baseline="0" dirty="0" err="1">
                <a:solidFill>
                  <a:srgbClr val="000000"/>
                </a:solidFill>
              </a:rPr>
              <a:t>tumors</a:t>
            </a:r>
            <a:r>
              <a:rPr lang="en-IN" sz="1900" b="0" i="0" u="none" strike="noStrike" baseline="0" dirty="0">
                <a:solidFill>
                  <a:srgbClr val="000000"/>
                </a:solidFill>
              </a:rPr>
              <a:t> (e.g., &gt; 6 cm) or invasive pheochromocytomas.</a:t>
            </a:r>
          </a:p>
          <a:p>
            <a:pPr marL="0" indent="0" algn="l">
              <a:buNone/>
            </a:pPr>
            <a:endParaRPr lang="en-IN" sz="1900" b="0" i="0" u="none" strike="noStrike" baseline="0" dirty="0">
              <a:solidFill>
                <a:srgbClr val="000000"/>
              </a:solidFill>
            </a:endParaRPr>
          </a:p>
          <a:p>
            <a:r>
              <a:rPr lang="en-US" sz="1900" b="0" i="0" u="none" strike="noStrike" baseline="0" dirty="0">
                <a:solidFill>
                  <a:srgbClr val="000000"/>
                </a:solidFill>
              </a:rPr>
              <a:t>Preoperative pharmacologic treatment includes 7 to 14 days of alpha-adrenergic blockade (usually with doxazosin, prazosin, or phenoxybenzamine) to normalize the blood pressure. </a:t>
            </a:r>
          </a:p>
          <a:p>
            <a:pPr algn="l"/>
            <a:endParaRPr lang="en-IN" sz="1900" b="0" i="0" u="none" strike="noStrike" baseline="0" dirty="0">
              <a:solidFill>
                <a:srgbClr val="0000EF"/>
              </a:solidFill>
            </a:endParaRPr>
          </a:p>
        </p:txBody>
      </p:sp>
    </p:spTree>
    <p:extLst>
      <p:ext uri="{BB962C8B-B14F-4D97-AF65-F5344CB8AC3E}">
        <p14:creationId xmlns:p14="http://schemas.microsoft.com/office/powerpoint/2010/main" val="13281984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EE5AE9-AA4A-49F1-8268-F09AC460334A}"/>
              </a:ext>
            </a:extLst>
          </p:cNvPr>
          <p:cNvSpPr>
            <a:spLocks noGrp="1"/>
          </p:cNvSpPr>
          <p:nvPr>
            <p:ph idx="1"/>
          </p:nvPr>
        </p:nvSpPr>
        <p:spPr>
          <a:xfrm>
            <a:off x="502920" y="530352"/>
            <a:ext cx="8183880" cy="5489448"/>
          </a:xfrm>
        </p:spPr>
        <p:txBody>
          <a:bodyPr>
            <a:normAutofit/>
          </a:bodyPr>
          <a:lstStyle/>
          <a:p>
            <a:pPr algn="l"/>
            <a:endParaRPr lang="en-US" sz="1900" b="0" i="0" u="none" strike="noStrike" baseline="0" dirty="0">
              <a:solidFill>
                <a:srgbClr val="000000"/>
              </a:solidFill>
            </a:endParaRPr>
          </a:p>
          <a:p>
            <a:pPr algn="l"/>
            <a:r>
              <a:rPr lang="en-US" sz="1900" b="0" i="0" u="none" strike="noStrike" baseline="0" dirty="0">
                <a:solidFill>
                  <a:srgbClr val="000000"/>
                </a:solidFill>
              </a:rPr>
              <a:t>Beta-blocking drugs can normalize the heart rate but should follow the establishment of a sufficient alpha blockade.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Before surgical treatment, a high sodium</a:t>
            </a:r>
            <a:r>
              <a:rPr lang="en-US" sz="1900" dirty="0">
                <a:solidFill>
                  <a:srgbClr val="000000"/>
                </a:solidFill>
              </a:rPr>
              <a:t> </a:t>
            </a:r>
            <a:r>
              <a:rPr lang="en-US" sz="1900" b="0" i="0" u="none" strike="noStrike" baseline="0" dirty="0">
                <a:solidFill>
                  <a:srgbClr val="000000"/>
                </a:solidFill>
              </a:rPr>
              <a:t>diet &amp; fluid intake should be started to improve the blood volume contraction &amp; prevent severe hypotension after tumor removal.</a:t>
            </a:r>
          </a:p>
          <a:p>
            <a:pPr marL="0" indent="0" algn="l">
              <a:buNone/>
            </a:pPr>
            <a:endParaRPr lang="en-IN" sz="1800" b="0" i="0" u="none" strike="noStrike" baseline="0" dirty="0">
              <a:latin typeface="LiberationSerif"/>
            </a:endParaRPr>
          </a:p>
          <a:p>
            <a:pPr algn="l"/>
            <a:r>
              <a:rPr lang="en-US" sz="1900" b="0" i="0" u="none" strike="noStrike" baseline="0" dirty="0"/>
              <a:t>Lifelong annual biochemical testing to assess for recurrent or metastatic disease is necessary.</a:t>
            </a:r>
            <a:endParaRPr lang="en-IN" sz="1900" dirty="0"/>
          </a:p>
          <a:p>
            <a:endParaRPr lang="en-IN" dirty="0"/>
          </a:p>
        </p:txBody>
      </p:sp>
    </p:spTree>
    <p:extLst>
      <p:ext uri="{BB962C8B-B14F-4D97-AF65-F5344CB8AC3E}">
        <p14:creationId xmlns:p14="http://schemas.microsoft.com/office/powerpoint/2010/main" val="700708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8B2B2-5BF3-441E-8F52-BB2248A089B2}"/>
              </a:ext>
            </a:extLst>
          </p:cNvPr>
          <p:cNvSpPr>
            <a:spLocks noGrp="1"/>
          </p:cNvSpPr>
          <p:nvPr>
            <p:ph type="title"/>
          </p:nvPr>
        </p:nvSpPr>
        <p:spPr>
          <a:xfrm>
            <a:off x="514643" y="1054608"/>
            <a:ext cx="8190914" cy="890016"/>
          </a:xfrm>
        </p:spPr>
        <p:txBody>
          <a:bodyPr>
            <a:normAutofit fontScale="90000"/>
          </a:bodyPr>
          <a:lstStyle/>
          <a:p>
            <a:r>
              <a:rPr lang="en-US" b="1" i="0" u="none" strike="noStrike" baseline="0" dirty="0">
                <a:solidFill>
                  <a:schemeClr val="accent1"/>
                </a:solidFill>
              </a:rPr>
              <a:t>Parathyroid Hormones and Cardiovascular Disease</a:t>
            </a:r>
            <a:br>
              <a:rPr lang="en-US" sz="1800" b="1" i="0" u="none" strike="noStrike" baseline="0" dirty="0">
                <a:solidFill>
                  <a:srgbClr val="707B08"/>
                </a:solidFill>
                <a:latin typeface="LiberationSans-Bold"/>
              </a:rPr>
            </a:br>
            <a:endParaRPr lang="en-IN" dirty="0"/>
          </a:p>
        </p:txBody>
      </p:sp>
      <p:sp>
        <p:nvSpPr>
          <p:cNvPr id="3" name="Content Placeholder 2">
            <a:extLst>
              <a:ext uri="{FF2B5EF4-FFF2-40B4-BE49-F238E27FC236}">
                <a16:creationId xmlns:a16="http://schemas.microsoft.com/office/drawing/2014/main" id="{0EC1FE1B-6B8F-42E0-9490-41FA922913F5}"/>
              </a:ext>
            </a:extLst>
          </p:cNvPr>
          <p:cNvSpPr>
            <a:spLocks noGrp="1"/>
          </p:cNvSpPr>
          <p:nvPr>
            <p:ph idx="1"/>
          </p:nvPr>
        </p:nvSpPr>
        <p:spPr>
          <a:xfrm>
            <a:off x="514643" y="1944624"/>
            <a:ext cx="8183880" cy="4419600"/>
          </a:xfrm>
        </p:spPr>
        <p:txBody>
          <a:bodyPr>
            <a:normAutofit/>
          </a:bodyPr>
          <a:lstStyle/>
          <a:p>
            <a:pPr algn="l"/>
            <a:r>
              <a:rPr lang="en-US" sz="1900" b="0" i="0" u="none" strike="noStrike" baseline="0" dirty="0">
                <a:solidFill>
                  <a:srgbClr val="000000"/>
                </a:solidFill>
              </a:rPr>
              <a:t>Diseases of the parathyroid glands can produce cardiovascular disease &amp; alter cardiac function through two mechanisms.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Parathyroid hormone (PTH) is a protein hormone that can affect the heart, vascular smooth muscle cells, &amp; endothelial cells.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PTH-induced changes in serum calcium levels also affect the </a:t>
            </a:r>
            <a:r>
              <a:rPr lang="en-IN" sz="1900" b="0" i="0" u="none" strike="noStrike" baseline="0" dirty="0">
                <a:solidFill>
                  <a:srgbClr val="000000"/>
                </a:solidFill>
              </a:rPr>
              <a:t>cardiovascular system.</a:t>
            </a:r>
            <a:endParaRPr lang="en-IN" sz="1900" b="0" i="0" u="none" strike="noStrike" baseline="0" dirty="0">
              <a:solidFill>
                <a:srgbClr val="0000EF"/>
              </a:solidFill>
            </a:endParaRPr>
          </a:p>
        </p:txBody>
      </p:sp>
    </p:spTree>
    <p:extLst>
      <p:ext uri="{BB962C8B-B14F-4D97-AF65-F5344CB8AC3E}">
        <p14:creationId xmlns:p14="http://schemas.microsoft.com/office/powerpoint/2010/main" val="1665125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97359-9B99-48E7-8780-484D6A24CA4F}"/>
              </a:ext>
            </a:extLst>
          </p:cNvPr>
          <p:cNvSpPr>
            <a:spLocks noGrp="1"/>
          </p:cNvSpPr>
          <p:nvPr>
            <p:ph idx="1"/>
          </p:nvPr>
        </p:nvSpPr>
        <p:spPr/>
        <p:txBody>
          <a:bodyPr/>
          <a:lstStyle/>
          <a:p>
            <a:pPr algn="l"/>
            <a:r>
              <a:rPr lang="en-US" sz="1900" b="0" i="0" u="none" strike="noStrike" baseline="0" dirty="0">
                <a:solidFill>
                  <a:srgbClr val="000000"/>
                </a:solidFill>
              </a:rPr>
              <a:t>PTH can bind to its receptor and alter the spontaneous beating rate of neonatal cardiac myocytes through an increase in intracellular cyclic adenosine monophosphate (cAMP).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PTH can also alter the calcium influx &amp; cardiac contractility in adult cardiac myocytes &amp; the relaxation of vascular smooth </a:t>
            </a:r>
            <a:r>
              <a:rPr lang="en-IN" sz="1900" b="0" i="0" u="none" strike="noStrike" baseline="0" dirty="0">
                <a:solidFill>
                  <a:srgbClr val="000000"/>
                </a:solidFill>
              </a:rPr>
              <a:t>muscle cells.</a:t>
            </a:r>
            <a:endParaRPr lang="en-IN" sz="1900" dirty="0"/>
          </a:p>
          <a:p>
            <a:endParaRPr lang="en-IN" dirty="0"/>
          </a:p>
        </p:txBody>
      </p:sp>
    </p:spTree>
    <p:extLst>
      <p:ext uri="{BB962C8B-B14F-4D97-AF65-F5344CB8AC3E}">
        <p14:creationId xmlns:p14="http://schemas.microsoft.com/office/powerpoint/2010/main" val="10410921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19D6-BE7B-4B54-941E-0526CCB53DCD}"/>
              </a:ext>
            </a:extLst>
          </p:cNvPr>
          <p:cNvSpPr>
            <a:spLocks noGrp="1"/>
          </p:cNvSpPr>
          <p:nvPr>
            <p:ph type="title"/>
          </p:nvPr>
        </p:nvSpPr>
        <p:spPr>
          <a:xfrm>
            <a:off x="480060" y="2345"/>
            <a:ext cx="8183880" cy="1051560"/>
          </a:xfrm>
        </p:spPr>
        <p:txBody>
          <a:bodyPr>
            <a:normAutofit/>
          </a:bodyPr>
          <a:lstStyle/>
          <a:p>
            <a:r>
              <a:rPr lang="en-IN" sz="2800" b="1" i="0" u="none" strike="noStrike" baseline="0" dirty="0">
                <a:solidFill>
                  <a:schemeClr val="accent1"/>
                </a:solidFill>
              </a:rPr>
              <a:t>Hyperparathyroidism</a:t>
            </a:r>
            <a:endParaRPr lang="en-IN" sz="2800" dirty="0">
              <a:solidFill>
                <a:schemeClr val="accent1"/>
              </a:solidFill>
            </a:endParaRPr>
          </a:p>
        </p:txBody>
      </p:sp>
      <p:sp>
        <p:nvSpPr>
          <p:cNvPr id="3" name="Content Placeholder 2">
            <a:extLst>
              <a:ext uri="{FF2B5EF4-FFF2-40B4-BE49-F238E27FC236}">
                <a16:creationId xmlns:a16="http://schemas.microsoft.com/office/drawing/2014/main" id="{CA4112D8-E7BF-467A-95F6-8A08C5778A41}"/>
              </a:ext>
            </a:extLst>
          </p:cNvPr>
          <p:cNvSpPr>
            <a:spLocks noGrp="1"/>
          </p:cNvSpPr>
          <p:nvPr>
            <p:ph idx="1"/>
          </p:nvPr>
        </p:nvSpPr>
        <p:spPr>
          <a:xfrm>
            <a:off x="480060" y="1371600"/>
            <a:ext cx="8183880" cy="4856871"/>
          </a:xfrm>
        </p:spPr>
        <p:txBody>
          <a:bodyPr>
            <a:normAutofit/>
          </a:bodyPr>
          <a:lstStyle/>
          <a:p>
            <a:pPr algn="l"/>
            <a:r>
              <a:rPr lang="en-IN" sz="1900" b="0" i="0" u="none" strike="noStrike" baseline="0" dirty="0">
                <a:solidFill>
                  <a:srgbClr val="000000"/>
                </a:solidFill>
              </a:rPr>
              <a:t>Primary hyperparathyroidism producing hypercalcemia most often results from adenomatous </a:t>
            </a:r>
            <a:r>
              <a:rPr lang="en-US" sz="1900" b="0" i="0" u="none" strike="noStrike" baseline="0" dirty="0">
                <a:solidFill>
                  <a:srgbClr val="000000"/>
                </a:solidFill>
              </a:rPr>
              <a:t>enlargement of one of the four parathyroid glands. </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Cardiovascular actions of hypercalcemia include increased cardiac contractility; shortening of the ventricular action potential duration, primarily through changes in phase 2; &amp; blunting of the T wave &amp; changes in the ST segment, occasionally suggesting cardiac ischemia.</a:t>
            </a:r>
          </a:p>
          <a:p>
            <a:pPr algn="l"/>
            <a:endParaRPr lang="en-US" sz="1900" dirty="0">
              <a:solidFill>
                <a:srgbClr val="0000EF"/>
              </a:solidFill>
            </a:endParaRPr>
          </a:p>
          <a:p>
            <a:pPr algn="l"/>
            <a:r>
              <a:rPr lang="en-US" sz="1900" b="0" i="0" u="none" strike="noStrike" baseline="0" dirty="0">
                <a:solidFill>
                  <a:srgbClr val="000000"/>
                </a:solidFill>
              </a:rPr>
              <a:t>The QT interval shortens &amp; occasionally the PR interval decreases.</a:t>
            </a:r>
            <a:endParaRPr lang="en-IN" sz="1900" dirty="0"/>
          </a:p>
        </p:txBody>
      </p:sp>
    </p:spTree>
    <p:extLst>
      <p:ext uri="{BB962C8B-B14F-4D97-AF65-F5344CB8AC3E}">
        <p14:creationId xmlns:p14="http://schemas.microsoft.com/office/powerpoint/2010/main" val="2477014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07E81B-5DAF-42EA-9B9A-1D9D04F67CBB}"/>
              </a:ext>
            </a:extLst>
          </p:cNvPr>
          <p:cNvSpPr>
            <a:spLocks noGrp="1"/>
          </p:cNvSpPr>
          <p:nvPr>
            <p:ph idx="1"/>
          </p:nvPr>
        </p:nvSpPr>
        <p:spPr>
          <a:xfrm>
            <a:off x="502920" y="530352"/>
            <a:ext cx="8183880" cy="5337048"/>
          </a:xfrm>
        </p:spPr>
        <p:txBody>
          <a:bodyPr>
            <a:normAutofit/>
          </a:bodyPr>
          <a:lstStyle/>
          <a:p>
            <a:pPr algn="l"/>
            <a:r>
              <a:rPr lang="en-US" sz="1900" b="0" i="0" u="none" strike="noStrike" baseline="0" dirty="0"/>
              <a:t>Hypercalcemia may lead to pathologic changes in the heart, including the myocardial </a:t>
            </a:r>
            <a:r>
              <a:rPr lang="en-US" sz="1900" b="0" i="0" u="none" strike="noStrike" baseline="0" dirty="0" err="1"/>
              <a:t>interstitium</a:t>
            </a:r>
            <a:r>
              <a:rPr lang="en-US" sz="1900" b="0" i="0" u="none" strike="noStrike" baseline="0" dirty="0"/>
              <a:t> &amp;</a:t>
            </a:r>
            <a:r>
              <a:rPr lang="en-US" sz="1900" dirty="0"/>
              <a:t> </a:t>
            </a:r>
            <a:r>
              <a:rPr lang="en-US" sz="1900" b="0" i="0" u="none" strike="noStrike" baseline="0" dirty="0"/>
              <a:t>conducting system, as well as calcific deposits in the valve cusps, annuli, &amp; possibly coronary arteries.</a:t>
            </a:r>
          </a:p>
          <a:p>
            <a:pPr algn="l"/>
            <a:endParaRPr lang="en-US" sz="1900" dirty="0"/>
          </a:p>
          <a:p>
            <a:pPr algn="l"/>
            <a:r>
              <a:rPr lang="en-US" sz="1900" dirty="0"/>
              <a:t>M</a:t>
            </a:r>
            <a:r>
              <a:rPr lang="en-US" sz="1900" b="0" i="0" u="none" strike="noStrike" baseline="0" dirty="0"/>
              <a:t>etastatic</a:t>
            </a:r>
            <a:r>
              <a:rPr lang="en-US" sz="1900" dirty="0"/>
              <a:t> </a:t>
            </a:r>
            <a:r>
              <a:rPr lang="en-US" sz="1900" b="0" i="0" u="none" strike="noStrike" baseline="0" dirty="0"/>
              <a:t>calcifications can also occur in secondary parathyroid disease arising from chronic renal failure, in which the serum calcium-phosphorus product constant is exceeded.</a:t>
            </a:r>
          </a:p>
          <a:p>
            <a:pPr marL="0" indent="0" algn="l">
              <a:buNone/>
            </a:pPr>
            <a:r>
              <a:rPr lang="en-US" sz="1900" b="0" i="0" u="none" strike="noStrike" baseline="0" dirty="0"/>
              <a:t> </a:t>
            </a:r>
          </a:p>
          <a:p>
            <a:pPr algn="l"/>
            <a:r>
              <a:rPr lang="en-US" sz="1900" b="0" i="0" u="none" strike="noStrike" baseline="0" dirty="0"/>
              <a:t>Patients with primary hyperparathyroidism generally maintain normal left ventricular systolic function, but severe or chronic disease may impair </a:t>
            </a:r>
            <a:r>
              <a:rPr lang="en-IN" sz="1900" b="0" i="0" u="none" strike="noStrike" baseline="0" dirty="0"/>
              <a:t>diastolic function. </a:t>
            </a:r>
            <a:endParaRPr lang="en-IN" sz="1900" dirty="0"/>
          </a:p>
        </p:txBody>
      </p:sp>
    </p:spTree>
    <p:extLst>
      <p:ext uri="{BB962C8B-B14F-4D97-AF65-F5344CB8AC3E}">
        <p14:creationId xmlns:p14="http://schemas.microsoft.com/office/powerpoint/2010/main" val="2169465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CF627-0A93-4C20-9085-3C7200AEACA7}"/>
              </a:ext>
            </a:extLst>
          </p:cNvPr>
          <p:cNvSpPr>
            <a:spLocks noGrp="1"/>
          </p:cNvSpPr>
          <p:nvPr>
            <p:ph type="title"/>
          </p:nvPr>
        </p:nvSpPr>
        <p:spPr>
          <a:xfrm>
            <a:off x="480060" y="-60960"/>
            <a:ext cx="8183880" cy="1051560"/>
          </a:xfrm>
        </p:spPr>
        <p:txBody>
          <a:bodyPr>
            <a:normAutofit/>
          </a:bodyPr>
          <a:lstStyle/>
          <a:p>
            <a:r>
              <a:rPr lang="en-IN" sz="2200" b="1" i="0" u="none" strike="noStrike" baseline="0" dirty="0">
                <a:solidFill>
                  <a:schemeClr val="accent1"/>
                </a:solidFill>
              </a:rPr>
              <a:t>Diagnosis</a:t>
            </a:r>
            <a:endParaRPr lang="en-IN" sz="2200" dirty="0">
              <a:solidFill>
                <a:schemeClr val="accent1"/>
              </a:solidFill>
            </a:endParaRPr>
          </a:p>
        </p:txBody>
      </p:sp>
      <p:sp>
        <p:nvSpPr>
          <p:cNvPr id="3" name="Content Placeholder 2">
            <a:extLst>
              <a:ext uri="{FF2B5EF4-FFF2-40B4-BE49-F238E27FC236}">
                <a16:creationId xmlns:a16="http://schemas.microsoft.com/office/drawing/2014/main" id="{4C0381FD-FDD4-44CE-BEA4-3CFEEFCCED0E}"/>
              </a:ext>
            </a:extLst>
          </p:cNvPr>
          <p:cNvSpPr>
            <a:spLocks noGrp="1"/>
          </p:cNvSpPr>
          <p:nvPr>
            <p:ph idx="1"/>
          </p:nvPr>
        </p:nvSpPr>
        <p:spPr>
          <a:xfrm>
            <a:off x="502920" y="1371600"/>
            <a:ext cx="8183880" cy="4495800"/>
          </a:xfrm>
        </p:spPr>
        <p:txBody>
          <a:bodyPr>
            <a:normAutofit/>
          </a:bodyPr>
          <a:lstStyle/>
          <a:p>
            <a:pPr algn="l"/>
            <a:r>
              <a:rPr lang="en-US" sz="1900" b="0" i="0" u="none" strike="noStrike" baseline="0" dirty="0"/>
              <a:t>A simultaneous increase in serum immunoreactive PTH (best represented by the intact PTH assay) with elevation of the serum calcium level establishes the diagnosis of primary hyperparathyroidism. </a:t>
            </a:r>
            <a:endParaRPr lang="en-IN" sz="1900" dirty="0"/>
          </a:p>
        </p:txBody>
      </p:sp>
    </p:spTree>
    <p:extLst>
      <p:ext uri="{BB962C8B-B14F-4D97-AF65-F5344CB8AC3E}">
        <p14:creationId xmlns:p14="http://schemas.microsoft.com/office/powerpoint/2010/main" val="42277499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9652-D24F-4EA6-B3CC-7DF5509671B9}"/>
              </a:ext>
            </a:extLst>
          </p:cNvPr>
          <p:cNvSpPr>
            <a:spLocks noGrp="1"/>
          </p:cNvSpPr>
          <p:nvPr>
            <p:ph type="title"/>
          </p:nvPr>
        </p:nvSpPr>
        <p:spPr>
          <a:xfrm>
            <a:off x="502920" y="-26963"/>
            <a:ext cx="8183880" cy="1051560"/>
          </a:xfrm>
        </p:spPr>
        <p:txBody>
          <a:bodyPr>
            <a:normAutofit/>
          </a:bodyPr>
          <a:lstStyle/>
          <a:p>
            <a:r>
              <a:rPr lang="en-IN" sz="2200" b="1" i="0" u="none" strike="noStrike" baseline="0" dirty="0">
                <a:solidFill>
                  <a:schemeClr val="accent1"/>
                </a:solidFill>
              </a:rPr>
              <a:t>Treatment</a:t>
            </a:r>
            <a:endParaRPr lang="en-IN" sz="2200" dirty="0">
              <a:solidFill>
                <a:schemeClr val="accent1"/>
              </a:solidFill>
            </a:endParaRPr>
          </a:p>
        </p:txBody>
      </p:sp>
      <p:sp>
        <p:nvSpPr>
          <p:cNvPr id="3" name="Content Placeholder 2">
            <a:extLst>
              <a:ext uri="{FF2B5EF4-FFF2-40B4-BE49-F238E27FC236}">
                <a16:creationId xmlns:a16="http://schemas.microsoft.com/office/drawing/2014/main" id="{5060DDA3-663C-4F26-B064-F4A46EDB4435}"/>
              </a:ext>
            </a:extLst>
          </p:cNvPr>
          <p:cNvSpPr>
            <a:spLocks noGrp="1"/>
          </p:cNvSpPr>
          <p:nvPr>
            <p:ph idx="1"/>
          </p:nvPr>
        </p:nvSpPr>
        <p:spPr>
          <a:xfrm>
            <a:off x="502920" y="1295400"/>
            <a:ext cx="8183880" cy="4495800"/>
          </a:xfrm>
        </p:spPr>
        <p:txBody>
          <a:bodyPr/>
          <a:lstStyle/>
          <a:p>
            <a:pPr marL="0" indent="0" algn="l">
              <a:buNone/>
            </a:pPr>
            <a:endParaRPr lang="en-IN" sz="1800" b="1" i="0" u="none" strike="noStrike" baseline="0" dirty="0">
              <a:solidFill>
                <a:srgbClr val="810000"/>
              </a:solidFill>
              <a:latin typeface="LiberationSans-Bold"/>
            </a:endParaRPr>
          </a:p>
          <a:p>
            <a:pPr algn="l"/>
            <a:r>
              <a:rPr lang="en-US" sz="1900" b="0" i="0" u="none" strike="noStrike" baseline="0" dirty="0">
                <a:solidFill>
                  <a:srgbClr val="000000"/>
                </a:solidFill>
              </a:rPr>
              <a:t>Treatment of hyperparathyroidism is with surgical removal of the parathyroid adenoma.</a:t>
            </a:r>
          </a:p>
          <a:p>
            <a:pPr algn="l"/>
            <a:endParaRPr lang="en-US" sz="1900" dirty="0">
              <a:solidFill>
                <a:srgbClr val="0000EF"/>
              </a:solidFill>
            </a:endParaRPr>
          </a:p>
          <a:p>
            <a:pPr algn="l"/>
            <a:r>
              <a:rPr lang="en-US" sz="1900" b="0" i="0" u="none" strike="noStrike" baseline="0" dirty="0" err="1">
                <a:solidFill>
                  <a:srgbClr val="000000"/>
                </a:solidFill>
              </a:rPr>
              <a:t>Calcimimetic</a:t>
            </a:r>
            <a:r>
              <a:rPr lang="en-US" sz="1900" dirty="0">
                <a:solidFill>
                  <a:srgbClr val="000000"/>
                </a:solidFill>
              </a:rPr>
              <a:t> </a:t>
            </a:r>
            <a:r>
              <a:rPr lang="en-US" sz="1900" b="0" i="0" u="none" strike="noStrike" baseline="0" dirty="0">
                <a:solidFill>
                  <a:srgbClr val="000000"/>
                </a:solidFill>
              </a:rPr>
              <a:t>medications (cinacalcet) can lower PTH concentrations &amp; normalize serum calcium levels.</a:t>
            </a:r>
          </a:p>
          <a:p>
            <a:pPr algn="l"/>
            <a:endParaRPr lang="en-US" sz="1900" b="0" i="0" u="none" strike="noStrike" baseline="0" dirty="0">
              <a:solidFill>
                <a:srgbClr val="0000EF"/>
              </a:solidFill>
            </a:endParaRPr>
          </a:p>
          <a:p>
            <a:pPr algn="l"/>
            <a:r>
              <a:rPr lang="en-US" sz="1900" b="0" i="0" u="none" strike="noStrike" baseline="0" dirty="0">
                <a:solidFill>
                  <a:srgbClr val="000000"/>
                </a:solidFill>
              </a:rPr>
              <a:t>Asymptomatic primary hyperparathyroidism, routinely encountered in clinical endocrinology practice, may not require definitive treatment.</a:t>
            </a:r>
            <a:endParaRPr lang="en-IN" sz="1900" dirty="0"/>
          </a:p>
        </p:txBody>
      </p:sp>
    </p:spTree>
    <p:extLst>
      <p:ext uri="{BB962C8B-B14F-4D97-AF65-F5344CB8AC3E}">
        <p14:creationId xmlns:p14="http://schemas.microsoft.com/office/powerpoint/2010/main" val="1795085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934A-E99B-4A44-BE36-BA9E98EAE7EC}"/>
              </a:ext>
            </a:extLst>
          </p:cNvPr>
          <p:cNvSpPr>
            <a:spLocks noGrp="1"/>
          </p:cNvSpPr>
          <p:nvPr>
            <p:ph type="title"/>
          </p:nvPr>
        </p:nvSpPr>
        <p:spPr>
          <a:xfrm>
            <a:off x="480060" y="366932"/>
            <a:ext cx="8183880" cy="1051560"/>
          </a:xfrm>
        </p:spPr>
        <p:txBody>
          <a:bodyPr>
            <a:normAutofit/>
          </a:bodyPr>
          <a:lstStyle/>
          <a:p>
            <a:r>
              <a:rPr lang="en-IN" sz="2800" dirty="0" err="1">
                <a:solidFill>
                  <a:schemeClr val="accent1"/>
                </a:solidFill>
              </a:rPr>
              <a:t>Hypocalcemia</a:t>
            </a:r>
            <a:endParaRPr lang="en-IN" sz="2800" dirty="0">
              <a:solidFill>
                <a:schemeClr val="accent1"/>
              </a:solidFill>
            </a:endParaRPr>
          </a:p>
        </p:txBody>
      </p:sp>
      <p:sp>
        <p:nvSpPr>
          <p:cNvPr id="3" name="Content Placeholder 2">
            <a:extLst>
              <a:ext uri="{FF2B5EF4-FFF2-40B4-BE49-F238E27FC236}">
                <a16:creationId xmlns:a16="http://schemas.microsoft.com/office/drawing/2014/main" id="{6EB4915D-BF26-4F22-83DC-EB65C5DE94AA}"/>
              </a:ext>
            </a:extLst>
          </p:cNvPr>
          <p:cNvSpPr>
            <a:spLocks noGrp="1"/>
          </p:cNvSpPr>
          <p:nvPr>
            <p:ph idx="1"/>
          </p:nvPr>
        </p:nvSpPr>
        <p:spPr>
          <a:xfrm>
            <a:off x="480060" y="1600200"/>
            <a:ext cx="8183880" cy="4890868"/>
          </a:xfrm>
        </p:spPr>
        <p:txBody>
          <a:bodyPr>
            <a:normAutofit/>
          </a:bodyPr>
          <a:lstStyle/>
          <a:p>
            <a:pPr marL="0" indent="0" algn="l">
              <a:buNone/>
            </a:pPr>
            <a:endParaRPr lang="en-IN" sz="1800" b="1" i="0" u="none" strike="noStrike" baseline="0" dirty="0">
              <a:solidFill>
                <a:srgbClr val="3F819A"/>
              </a:solidFill>
              <a:latin typeface="LiberationSans-Bold"/>
            </a:endParaRPr>
          </a:p>
          <a:p>
            <a:pPr algn="l"/>
            <a:r>
              <a:rPr lang="en-US" sz="1900" b="0" i="0" u="none" strike="noStrike" baseline="0" dirty="0">
                <a:solidFill>
                  <a:srgbClr val="000000"/>
                </a:solidFill>
              </a:rPr>
              <a:t>Low serum levels of total &amp; ionized calcium directly alter myocyte function.</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Hypocalcemia prolongs phase 2 of the action potential duration &amp; the QT interval.</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Severe hypocalcemia can impair cardiac contractility &amp; give rise to a diffuse musculoskeletal syndrome consisting of tetany &amp; rhabdomyolysis.</a:t>
            </a:r>
          </a:p>
        </p:txBody>
      </p:sp>
    </p:spTree>
    <p:extLst>
      <p:ext uri="{BB962C8B-B14F-4D97-AF65-F5344CB8AC3E}">
        <p14:creationId xmlns:p14="http://schemas.microsoft.com/office/powerpoint/2010/main" val="314511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600C-855A-40CC-B07C-80FE3AE9754E}"/>
              </a:ext>
            </a:extLst>
          </p:cNvPr>
          <p:cNvSpPr>
            <a:spLocks noGrp="1"/>
          </p:cNvSpPr>
          <p:nvPr>
            <p:ph type="title"/>
          </p:nvPr>
        </p:nvSpPr>
        <p:spPr>
          <a:xfrm>
            <a:off x="480060" y="21102"/>
            <a:ext cx="8183880" cy="1051560"/>
          </a:xfrm>
        </p:spPr>
        <p:txBody>
          <a:bodyPr>
            <a:normAutofit/>
          </a:bodyPr>
          <a:lstStyle/>
          <a:p>
            <a:r>
              <a:rPr lang="en-IN" sz="2800" b="1" i="0" u="none" strike="noStrike" baseline="0" dirty="0">
                <a:solidFill>
                  <a:schemeClr val="accent1"/>
                </a:solidFill>
              </a:rPr>
              <a:t>Growth Hormone</a:t>
            </a:r>
            <a:endParaRPr lang="en-IN" sz="2800" dirty="0"/>
          </a:p>
        </p:txBody>
      </p:sp>
      <p:sp>
        <p:nvSpPr>
          <p:cNvPr id="3" name="Content Placeholder 2">
            <a:extLst>
              <a:ext uri="{FF2B5EF4-FFF2-40B4-BE49-F238E27FC236}">
                <a16:creationId xmlns:a16="http://schemas.microsoft.com/office/drawing/2014/main" id="{29BCDE15-3788-4AE7-ACED-8B06CE9DC97C}"/>
              </a:ext>
            </a:extLst>
          </p:cNvPr>
          <p:cNvSpPr>
            <a:spLocks noGrp="1"/>
          </p:cNvSpPr>
          <p:nvPr>
            <p:ph idx="1"/>
          </p:nvPr>
        </p:nvSpPr>
        <p:spPr>
          <a:xfrm>
            <a:off x="381000" y="1094936"/>
            <a:ext cx="8382000" cy="4772464"/>
          </a:xfrm>
        </p:spPr>
        <p:txBody>
          <a:bodyPr>
            <a:normAutofit/>
          </a:bodyPr>
          <a:lstStyle/>
          <a:p>
            <a:pPr algn="l"/>
            <a:r>
              <a:rPr lang="en-US" sz="1900" b="0" i="0" u="none" strike="noStrike" baseline="0" dirty="0">
                <a:solidFill>
                  <a:srgbClr val="000000"/>
                </a:solidFill>
              </a:rPr>
              <a:t>Excessive secretion of </a:t>
            </a:r>
            <a:r>
              <a:rPr lang="en-US" sz="1900" b="0" i="0" u="none" strike="noStrike" baseline="0" dirty="0" err="1">
                <a:solidFill>
                  <a:srgbClr val="000000"/>
                </a:solidFill>
              </a:rPr>
              <a:t>hGH</a:t>
            </a:r>
            <a:r>
              <a:rPr lang="en-US" sz="1900" b="0" i="0" u="none" strike="noStrike" baseline="0" dirty="0">
                <a:solidFill>
                  <a:srgbClr val="000000"/>
                </a:solidFill>
              </a:rPr>
              <a:t> &amp; insulin-like growth factor type 1 (IGF-1) by benign pituitary adenomas leads to the clinical syndrome of gigantism in youth, &amp; to acromegaly in adults</a:t>
            </a:r>
            <a:r>
              <a:rPr lang="en-US" sz="1900" dirty="0">
                <a:solidFill>
                  <a:srgbClr val="000000"/>
                </a:solidFill>
              </a:rPr>
              <a:t>.</a:t>
            </a:r>
          </a:p>
          <a:p>
            <a:pPr marL="0" indent="0" algn="l">
              <a:buNone/>
            </a:pPr>
            <a:endParaRPr lang="en-US" sz="1900" b="0" i="0" u="none" strike="noStrike" baseline="0" dirty="0">
              <a:solidFill>
                <a:srgbClr val="000000"/>
              </a:solidFill>
            </a:endParaRPr>
          </a:p>
          <a:p>
            <a:pPr algn="l">
              <a:buFont typeface="Arial" panose="020B0604020202020204" pitchFamily="34" charset="0"/>
              <a:buChar char="•"/>
            </a:pPr>
            <a:r>
              <a:rPr lang="en-US" sz="1900" b="0" i="0" u="none" strike="noStrike" baseline="0" dirty="0" err="1">
                <a:solidFill>
                  <a:srgbClr val="000000"/>
                </a:solidFill>
              </a:rPr>
              <a:t>hGH</a:t>
            </a:r>
            <a:r>
              <a:rPr lang="en-US" sz="1900" b="0" i="0" u="none" strike="noStrike" baseline="0" dirty="0">
                <a:solidFill>
                  <a:srgbClr val="000000"/>
                </a:solidFill>
              </a:rPr>
              <a:t> exerts its cellular effects </a:t>
            </a:r>
            <a:r>
              <a:rPr lang="en-US" sz="1900" b="1" i="0" u="none" strike="noStrike" baseline="0" dirty="0">
                <a:solidFill>
                  <a:srgbClr val="000000"/>
                </a:solidFill>
              </a:rPr>
              <a:t>through two major pathways </a:t>
            </a:r>
            <a:r>
              <a:rPr lang="en-US" sz="1900" b="0" i="0" u="none" strike="noStrike" baseline="0" dirty="0">
                <a:solidFill>
                  <a:srgbClr val="000000"/>
                </a:solidFill>
              </a:rPr>
              <a:t>:</a:t>
            </a:r>
          </a:p>
          <a:p>
            <a:pPr marL="0" indent="0" algn="l">
              <a:buNone/>
            </a:pPr>
            <a:endParaRPr lang="en-US" sz="1900" b="0" i="0" u="none" strike="noStrike" baseline="0" dirty="0">
              <a:solidFill>
                <a:srgbClr val="000000"/>
              </a:solidFill>
            </a:endParaRPr>
          </a:p>
          <a:p>
            <a:r>
              <a:rPr lang="en-US" sz="1900" dirty="0">
                <a:solidFill>
                  <a:srgbClr val="000000"/>
                </a:solidFill>
              </a:rPr>
              <a:t>Firstly, </a:t>
            </a:r>
            <a:r>
              <a:rPr lang="en-US" sz="1900" b="0" i="0" u="none" strike="noStrike" baseline="0" dirty="0">
                <a:solidFill>
                  <a:srgbClr val="000000"/>
                </a:solidFill>
              </a:rPr>
              <a:t>by </a:t>
            </a:r>
            <a:r>
              <a:rPr lang="en-US" sz="1900" b="1" i="0" u="none" strike="noStrike" baseline="0" dirty="0">
                <a:solidFill>
                  <a:srgbClr val="000000"/>
                </a:solidFill>
              </a:rPr>
              <a:t>binding of the hormone to specific </a:t>
            </a:r>
            <a:r>
              <a:rPr lang="en-US" sz="1900" b="1" i="0" u="none" strike="noStrike" baseline="0" dirty="0" err="1">
                <a:solidFill>
                  <a:srgbClr val="000000"/>
                </a:solidFill>
              </a:rPr>
              <a:t>hGH</a:t>
            </a:r>
            <a:r>
              <a:rPr lang="en-US" sz="1900" b="1" i="0" u="none" strike="noStrike" baseline="0" dirty="0">
                <a:solidFill>
                  <a:srgbClr val="000000"/>
                </a:solidFill>
              </a:rPr>
              <a:t> receptors </a:t>
            </a:r>
            <a:r>
              <a:rPr lang="en-US" sz="1900" b="0" i="0" u="none" strike="noStrike" baseline="0" dirty="0">
                <a:solidFill>
                  <a:srgbClr val="000000"/>
                </a:solidFill>
              </a:rPr>
              <a:t>on target cells. Such receptors exist in the heart, skeletal muscle, fat, liver, </a:t>
            </a:r>
            <a:r>
              <a:rPr lang="en-US" sz="1900" dirty="0">
                <a:solidFill>
                  <a:srgbClr val="000000"/>
                </a:solidFill>
              </a:rPr>
              <a:t>&amp; </a:t>
            </a:r>
            <a:r>
              <a:rPr lang="en-US" sz="1900" b="0" i="0" u="none" strike="noStrike" baseline="0" dirty="0">
                <a:solidFill>
                  <a:srgbClr val="000000"/>
                </a:solidFill>
              </a:rPr>
              <a:t>kidneys, as well as in many additional cell types throughout fetal development.</a:t>
            </a:r>
          </a:p>
          <a:p>
            <a:pPr marL="0" indent="0">
              <a:buNone/>
            </a:pPr>
            <a:endParaRPr lang="en-US" sz="1900" dirty="0">
              <a:solidFill>
                <a:srgbClr val="000000"/>
              </a:solidFill>
            </a:endParaRPr>
          </a:p>
          <a:p>
            <a:r>
              <a:rPr lang="en-US" sz="1900" dirty="0">
                <a:solidFill>
                  <a:srgbClr val="000000"/>
                </a:solidFill>
              </a:rPr>
              <a:t>S</a:t>
            </a:r>
            <a:r>
              <a:rPr lang="en-US" sz="1900" b="0" i="0" u="none" strike="noStrike" baseline="0" dirty="0">
                <a:solidFill>
                  <a:srgbClr val="000000"/>
                </a:solidFill>
              </a:rPr>
              <a:t>econdly</a:t>
            </a:r>
            <a:r>
              <a:rPr lang="en-US" sz="1900" dirty="0">
                <a:solidFill>
                  <a:srgbClr val="000000"/>
                </a:solidFill>
              </a:rPr>
              <a:t> -</a:t>
            </a:r>
            <a:r>
              <a:rPr lang="en-US" sz="1900" b="0" i="0" u="none" strike="noStrike" baseline="0" dirty="0">
                <a:solidFill>
                  <a:srgbClr val="000000"/>
                </a:solidFill>
              </a:rPr>
              <a:t> </a:t>
            </a:r>
            <a:r>
              <a:rPr lang="en-US" sz="1900" b="1" i="0" u="none" strike="noStrike" baseline="0" dirty="0">
                <a:solidFill>
                  <a:srgbClr val="000000"/>
                </a:solidFill>
              </a:rPr>
              <a:t>stimulation of the synthesis of IGF-1</a:t>
            </a:r>
            <a:r>
              <a:rPr lang="en-US" sz="1900" b="0" i="0" u="none" strike="noStrike" baseline="0" dirty="0">
                <a:solidFill>
                  <a:srgbClr val="000000"/>
                </a:solidFill>
              </a:rPr>
              <a:t>. The liver produces most of the IGF-1, but other cell types can produce IGF-1 under </a:t>
            </a:r>
            <a:r>
              <a:rPr lang="en-IN" sz="1900" b="0" i="0" u="none" strike="noStrike" baseline="0" dirty="0">
                <a:solidFill>
                  <a:srgbClr val="000000"/>
                </a:solidFill>
              </a:rPr>
              <a:t>the influence of </a:t>
            </a:r>
            <a:r>
              <a:rPr lang="en-IN" sz="1900" b="0" i="0" u="none" strike="noStrike" baseline="0" dirty="0" err="1">
                <a:solidFill>
                  <a:srgbClr val="000000"/>
                </a:solidFill>
              </a:rPr>
              <a:t>hGH</a:t>
            </a:r>
            <a:r>
              <a:rPr lang="en-IN" sz="1900" b="0" i="0" u="none" strike="noStrike" baseline="0" dirty="0">
                <a:solidFill>
                  <a:srgbClr val="000000"/>
                </a:solidFill>
              </a:rPr>
              <a:t>.</a:t>
            </a:r>
          </a:p>
          <a:p>
            <a:pPr algn="l">
              <a:buFont typeface="Arial" panose="020B0604020202020204" pitchFamily="34" charset="0"/>
              <a:buChar char="•"/>
            </a:pPr>
            <a:endParaRPr lang="en-IN" sz="1900" dirty="0"/>
          </a:p>
        </p:txBody>
      </p:sp>
    </p:spTree>
    <p:extLst>
      <p:ext uri="{BB962C8B-B14F-4D97-AF65-F5344CB8AC3E}">
        <p14:creationId xmlns:p14="http://schemas.microsoft.com/office/powerpoint/2010/main" val="2521117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15FB3-8FFC-461B-A8E0-E403CC17507F}"/>
              </a:ext>
            </a:extLst>
          </p:cNvPr>
          <p:cNvSpPr>
            <a:spLocks noGrp="1"/>
          </p:cNvSpPr>
          <p:nvPr>
            <p:ph idx="1"/>
          </p:nvPr>
        </p:nvSpPr>
        <p:spPr>
          <a:xfrm>
            <a:off x="502920" y="530352"/>
            <a:ext cx="8183880" cy="5413248"/>
          </a:xfrm>
        </p:spPr>
        <p:txBody>
          <a:bodyPr>
            <a:normAutofit/>
          </a:bodyPr>
          <a:lstStyle/>
          <a:p>
            <a:pPr algn="l"/>
            <a:r>
              <a:rPr lang="en-US" sz="1900" b="0" i="0" u="none" strike="noStrike" baseline="0" dirty="0">
                <a:solidFill>
                  <a:srgbClr val="000000"/>
                </a:solidFill>
              </a:rPr>
              <a:t>Primary hypoparathyroidism is rare &amp; can develop after surgical removal of the parathyroid glands, as may occur after treatment of thyroid cancer; in the setting of polyglandular dysfunction syndromes, as a result of glandular agenesis (DiGeorge) syndrome.</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Recombinant human PTH offers a treatment option.</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Chronic renal failure is the most common cause of low serum calcium &amp; high PTH levels. </a:t>
            </a:r>
            <a:endParaRPr lang="en-IN" sz="1900" dirty="0"/>
          </a:p>
          <a:p>
            <a:endParaRPr lang="en-IN" dirty="0"/>
          </a:p>
        </p:txBody>
      </p:sp>
    </p:spTree>
    <p:extLst>
      <p:ext uri="{BB962C8B-B14F-4D97-AF65-F5344CB8AC3E}">
        <p14:creationId xmlns:p14="http://schemas.microsoft.com/office/powerpoint/2010/main" val="6731600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28E2-FCF7-4BD1-A037-236562D49F50}"/>
              </a:ext>
            </a:extLst>
          </p:cNvPr>
          <p:cNvSpPr>
            <a:spLocks noGrp="1"/>
          </p:cNvSpPr>
          <p:nvPr>
            <p:ph type="title"/>
          </p:nvPr>
        </p:nvSpPr>
        <p:spPr>
          <a:xfrm>
            <a:off x="488266" y="321210"/>
            <a:ext cx="8183880" cy="1051560"/>
          </a:xfrm>
        </p:spPr>
        <p:txBody>
          <a:bodyPr>
            <a:normAutofit/>
          </a:bodyPr>
          <a:lstStyle/>
          <a:p>
            <a:r>
              <a:rPr lang="en-IN" sz="2800" b="1" i="0" u="none" strike="noStrike" baseline="0" dirty="0">
                <a:solidFill>
                  <a:schemeClr val="accent1"/>
                </a:solidFill>
              </a:rPr>
              <a:t>Vitamin D Deficiency</a:t>
            </a:r>
            <a:endParaRPr lang="en-IN" sz="2800" dirty="0">
              <a:solidFill>
                <a:schemeClr val="accent1"/>
              </a:solidFill>
            </a:endParaRPr>
          </a:p>
        </p:txBody>
      </p:sp>
      <p:sp>
        <p:nvSpPr>
          <p:cNvPr id="3" name="Content Placeholder 2">
            <a:extLst>
              <a:ext uri="{FF2B5EF4-FFF2-40B4-BE49-F238E27FC236}">
                <a16:creationId xmlns:a16="http://schemas.microsoft.com/office/drawing/2014/main" id="{F7DEAC77-7D8D-47FB-92A5-4898064FA477}"/>
              </a:ext>
            </a:extLst>
          </p:cNvPr>
          <p:cNvSpPr>
            <a:spLocks noGrp="1"/>
          </p:cNvSpPr>
          <p:nvPr>
            <p:ph idx="1"/>
          </p:nvPr>
        </p:nvSpPr>
        <p:spPr>
          <a:xfrm>
            <a:off x="480060" y="1524000"/>
            <a:ext cx="8183880" cy="5029202"/>
          </a:xfrm>
        </p:spPr>
        <p:txBody>
          <a:bodyPr>
            <a:noAutofit/>
          </a:bodyPr>
          <a:lstStyle/>
          <a:p>
            <a:pPr algn="l"/>
            <a:r>
              <a:rPr lang="en-US" sz="1700" b="0" i="0" u="none" strike="noStrike" baseline="0" dirty="0">
                <a:solidFill>
                  <a:srgbClr val="000000"/>
                </a:solidFill>
              </a:rPr>
              <a:t>The active form of vitamin D, 1,25(OH)2D, has a wide range of biologic actions, including inhibiting cellular proliferation </a:t>
            </a:r>
            <a:r>
              <a:rPr lang="en-US" sz="1700" dirty="0">
                <a:solidFill>
                  <a:srgbClr val="000000"/>
                </a:solidFill>
              </a:rPr>
              <a:t>&amp; </a:t>
            </a:r>
            <a:r>
              <a:rPr lang="en-US" sz="1700" b="0" i="0" u="none" strike="noStrike" baseline="0" dirty="0">
                <a:solidFill>
                  <a:srgbClr val="000000"/>
                </a:solidFill>
              </a:rPr>
              <a:t>inducing terminal differentiation, inhibiting angiogenesis, stimulating insulin production, &amp; inhibiting renin production.</a:t>
            </a:r>
          </a:p>
          <a:p>
            <a:pPr marL="0" indent="0" algn="l">
              <a:buNone/>
            </a:pPr>
            <a:endParaRPr lang="en-US" sz="1700" b="0" i="0" u="none" strike="noStrike" baseline="0" dirty="0">
              <a:solidFill>
                <a:srgbClr val="0000EF"/>
              </a:solidFill>
            </a:endParaRPr>
          </a:p>
          <a:p>
            <a:pPr algn="l"/>
            <a:r>
              <a:rPr lang="en-US" sz="1700" b="0" i="0" u="none" strike="noStrike" baseline="0" dirty="0">
                <a:solidFill>
                  <a:srgbClr val="000000"/>
                </a:solidFill>
              </a:rPr>
              <a:t>Approximately 30% to 50% of people in the general population have vitamin D deficiency.</a:t>
            </a:r>
          </a:p>
          <a:p>
            <a:pPr marL="0" indent="0" algn="l">
              <a:buNone/>
            </a:pPr>
            <a:endParaRPr lang="en-US" sz="1700" dirty="0">
              <a:solidFill>
                <a:srgbClr val="0000EF"/>
              </a:solidFill>
            </a:endParaRPr>
          </a:p>
          <a:p>
            <a:pPr algn="l"/>
            <a:r>
              <a:rPr lang="en-US" sz="1700" b="0" i="0" u="none" strike="noStrike" baseline="0" dirty="0">
                <a:solidFill>
                  <a:srgbClr val="000000"/>
                </a:solidFill>
              </a:rPr>
              <a:t>Vitamin D deficiency can contribute to coronary risk factors &amp;</a:t>
            </a:r>
            <a:r>
              <a:rPr lang="en-US" sz="1700" dirty="0">
                <a:solidFill>
                  <a:srgbClr val="000000"/>
                </a:solidFill>
              </a:rPr>
              <a:t> </a:t>
            </a:r>
            <a:r>
              <a:rPr lang="en-US" sz="1700" b="0" i="0" u="none" strike="noStrike" baseline="0" dirty="0">
                <a:solidFill>
                  <a:srgbClr val="000000"/>
                </a:solidFill>
              </a:rPr>
              <a:t>cardiovascular disease; it predisposes to hypertension, diabetes mellitus &amp; the metabolic syndrome, LVH, congestive heart failure, stroke, peripheral arterial disease, &amp; chronic vascular inflammation.</a:t>
            </a:r>
          </a:p>
          <a:p>
            <a:pPr algn="l"/>
            <a:endParaRPr lang="en-US" sz="1700" b="0" i="0" u="none" strike="noStrike" baseline="0" dirty="0">
              <a:solidFill>
                <a:srgbClr val="000000"/>
              </a:solidFill>
            </a:endParaRPr>
          </a:p>
        </p:txBody>
      </p:sp>
    </p:spTree>
    <p:extLst>
      <p:ext uri="{BB962C8B-B14F-4D97-AF65-F5344CB8AC3E}">
        <p14:creationId xmlns:p14="http://schemas.microsoft.com/office/powerpoint/2010/main" val="16656315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A977C7-A656-4F44-87A8-F241AA298DB1}"/>
              </a:ext>
            </a:extLst>
          </p:cNvPr>
          <p:cNvSpPr>
            <a:spLocks noGrp="1"/>
          </p:cNvSpPr>
          <p:nvPr>
            <p:ph idx="1"/>
          </p:nvPr>
        </p:nvSpPr>
        <p:spPr/>
        <p:txBody>
          <a:bodyPr/>
          <a:lstStyle/>
          <a:p>
            <a:r>
              <a:rPr lang="en-US" sz="1900" b="0" i="0" u="none" strike="noStrike" baseline="0" dirty="0"/>
              <a:t>A recent </a:t>
            </a:r>
            <a:r>
              <a:rPr lang="en-US" sz="1900" b="0" i="0" u="none" strike="noStrike" baseline="0" dirty="0" err="1"/>
              <a:t>metaanalysis</a:t>
            </a:r>
            <a:r>
              <a:rPr lang="en-US" sz="1900" b="0" i="0" u="none" strike="noStrike" baseline="0" dirty="0"/>
              <a:t> of 18 randomized controlled trials in which 57,000 individuals were studied showed that a vitamin D intake of more than 500 IU/day improves all-cause mortality rates, in part by decreasing cardiovascular deaths.</a:t>
            </a:r>
            <a:endParaRPr lang="en-IN" sz="1900" dirty="0"/>
          </a:p>
          <a:p>
            <a:endParaRPr lang="en-IN" dirty="0"/>
          </a:p>
        </p:txBody>
      </p:sp>
    </p:spTree>
    <p:extLst>
      <p:ext uri="{BB962C8B-B14F-4D97-AF65-F5344CB8AC3E}">
        <p14:creationId xmlns:p14="http://schemas.microsoft.com/office/powerpoint/2010/main" val="1655339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D1680-BB67-4EBD-B608-67BD3E546965}"/>
              </a:ext>
            </a:extLst>
          </p:cNvPr>
          <p:cNvSpPr>
            <a:spLocks noGrp="1"/>
          </p:cNvSpPr>
          <p:nvPr>
            <p:ph type="title"/>
          </p:nvPr>
        </p:nvSpPr>
        <p:spPr>
          <a:xfrm>
            <a:off x="427892" y="381000"/>
            <a:ext cx="8183880" cy="1584960"/>
          </a:xfrm>
        </p:spPr>
        <p:txBody>
          <a:bodyPr>
            <a:normAutofit fontScale="90000"/>
          </a:bodyPr>
          <a:lstStyle/>
          <a:p>
            <a:r>
              <a:rPr lang="en-US" b="1" i="0" u="none" strike="noStrike" baseline="0" dirty="0">
                <a:solidFill>
                  <a:schemeClr val="accent1"/>
                </a:solidFill>
              </a:rPr>
              <a:t>Thyroid Hormones and Cardiovascular Disease</a:t>
            </a:r>
            <a:br>
              <a:rPr lang="en-US" sz="1800" b="1" i="0" u="none" strike="noStrike" baseline="0" dirty="0">
                <a:solidFill>
                  <a:srgbClr val="707B08"/>
                </a:solidFill>
                <a:latin typeface="LiberationSans-Bold"/>
              </a:rPr>
            </a:br>
            <a:endParaRPr lang="en-IN" dirty="0"/>
          </a:p>
        </p:txBody>
      </p:sp>
      <p:sp>
        <p:nvSpPr>
          <p:cNvPr id="3" name="Content Placeholder 2">
            <a:extLst>
              <a:ext uri="{FF2B5EF4-FFF2-40B4-BE49-F238E27FC236}">
                <a16:creationId xmlns:a16="http://schemas.microsoft.com/office/drawing/2014/main" id="{F3EF9DC8-480E-462A-80E0-2F805C9BD41B}"/>
              </a:ext>
            </a:extLst>
          </p:cNvPr>
          <p:cNvSpPr>
            <a:spLocks noGrp="1"/>
          </p:cNvSpPr>
          <p:nvPr>
            <p:ph idx="1"/>
          </p:nvPr>
        </p:nvSpPr>
        <p:spPr>
          <a:xfrm>
            <a:off x="427892" y="1976511"/>
            <a:ext cx="8183880" cy="4187952"/>
          </a:xfrm>
        </p:spPr>
        <p:txBody>
          <a:bodyPr>
            <a:normAutofit/>
          </a:bodyPr>
          <a:lstStyle/>
          <a:p>
            <a:r>
              <a:rPr lang="en-US" sz="1900" b="0" i="0" u="none" strike="noStrike" baseline="0" dirty="0">
                <a:solidFill>
                  <a:srgbClr val="000000"/>
                </a:solidFill>
              </a:rPr>
              <a:t>Cardiovascular complications commonly occur in both subclinical and overt thyroid dysfunction.</a:t>
            </a:r>
            <a:endParaRPr lang="en-IN" sz="1900" dirty="0"/>
          </a:p>
        </p:txBody>
      </p:sp>
    </p:spTree>
    <p:extLst>
      <p:ext uri="{BB962C8B-B14F-4D97-AF65-F5344CB8AC3E}">
        <p14:creationId xmlns:p14="http://schemas.microsoft.com/office/powerpoint/2010/main" val="2082824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050A-24A7-4B24-84E8-326BAC083072}"/>
              </a:ext>
            </a:extLst>
          </p:cNvPr>
          <p:cNvSpPr>
            <a:spLocks noGrp="1"/>
          </p:cNvSpPr>
          <p:nvPr>
            <p:ph type="title"/>
          </p:nvPr>
        </p:nvSpPr>
        <p:spPr>
          <a:xfrm>
            <a:off x="480060" y="762000"/>
            <a:ext cx="8183880" cy="1143000"/>
          </a:xfrm>
        </p:spPr>
        <p:txBody>
          <a:bodyPr>
            <a:normAutofit fontScale="90000"/>
          </a:bodyPr>
          <a:lstStyle/>
          <a:p>
            <a:r>
              <a:rPr lang="en-US" sz="3100" b="1" i="0" u="none" strike="noStrike" baseline="0" dirty="0">
                <a:solidFill>
                  <a:schemeClr val="accent1"/>
                </a:solidFill>
              </a:rPr>
              <a:t>Cellular Mechanisms of Thyroid Hormone Action on the Heart</a:t>
            </a:r>
            <a:br>
              <a:rPr lang="en-US" sz="1800" b="1" i="0" u="none" strike="noStrike" baseline="0" dirty="0">
                <a:solidFill>
                  <a:srgbClr val="3F819A"/>
                </a:solidFill>
                <a:latin typeface="LiberationSans-Bold"/>
              </a:rPr>
            </a:br>
            <a:endParaRPr lang="en-IN" dirty="0"/>
          </a:p>
        </p:txBody>
      </p:sp>
      <p:sp>
        <p:nvSpPr>
          <p:cNvPr id="3" name="Content Placeholder 2">
            <a:extLst>
              <a:ext uri="{FF2B5EF4-FFF2-40B4-BE49-F238E27FC236}">
                <a16:creationId xmlns:a16="http://schemas.microsoft.com/office/drawing/2014/main" id="{20BF9EFD-4714-4DAC-8ABA-9A9DF9DF446C}"/>
              </a:ext>
            </a:extLst>
          </p:cNvPr>
          <p:cNvSpPr>
            <a:spLocks noGrp="1"/>
          </p:cNvSpPr>
          <p:nvPr>
            <p:ph idx="1"/>
          </p:nvPr>
        </p:nvSpPr>
        <p:spPr>
          <a:xfrm>
            <a:off x="480060" y="1937825"/>
            <a:ext cx="8183880" cy="4419600"/>
          </a:xfrm>
        </p:spPr>
        <p:txBody>
          <a:bodyPr>
            <a:normAutofit/>
          </a:bodyPr>
          <a:lstStyle/>
          <a:p>
            <a:pPr algn="l"/>
            <a:r>
              <a:rPr lang="en-US" sz="1900" b="0" i="0" u="none" strike="noStrike" baseline="0" dirty="0">
                <a:solidFill>
                  <a:srgbClr val="000000"/>
                </a:solidFill>
              </a:rPr>
              <a:t>Under the regulation of thyroid-stimulating hormone (thyrotropin, TSH), the thyroid gland concentrates iodide &amp;,</a:t>
            </a:r>
            <a:r>
              <a:rPr lang="en-US" sz="1900" dirty="0">
                <a:solidFill>
                  <a:srgbClr val="000000"/>
                </a:solidFill>
              </a:rPr>
              <a:t> </a:t>
            </a:r>
            <a:r>
              <a:rPr lang="en-US" sz="1900" b="0" i="0" u="none" strike="noStrike" baseline="0" dirty="0">
                <a:solidFill>
                  <a:srgbClr val="000000"/>
                </a:solidFill>
              </a:rPr>
              <a:t>through a series of enzymatic steps, synthesizes predominantly </a:t>
            </a:r>
            <a:r>
              <a:rPr lang="en-US" sz="1900" b="1" i="0" u="none" strike="noStrike" baseline="0" dirty="0">
                <a:solidFill>
                  <a:srgbClr val="000000"/>
                </a:solidFill>
              </a:rPr>
              <a:t>tetraiodothyronine (T4 ≈ 80%) &amp; a smaller percentage of triiodothyronine (T3 ≈ 20%). </a:t>
            </a:r>
          </a:p>
          <a:p>
            <a:pPr marL="0" indent="0" algn="l">
              <a:buNone/>
            </a:pPr>
            <a:endParaRPr lang="en-US" sz="1900" b="1" i="0" u="none" strike="noStrike" baseline="0" dirty="0">
              <a:solidFill>
                <a:srgbClr val="000000"/>
              </a:solidFill>
            </a:endParaRPr>
          </a:p>
          <a:p>
            <a:pPr algn="l"/>
            <a:r>
              <a:rPr lang="en-US" sz="1900" b="0" i="0" u="none" strike="noStrike" baseline="0" dirty="0">
                <a:solidFill>
                  <a:srgbClr val="000000"/>
                </a:solidFill>
              </a:rPr>
              <a:t>The </a:t>
            </a:r>
            <a:r>
              <a:rPr lang="en-US" sz="1900" b="1" i="0" u="none" strike="noStrike" baseline="0" dirty="0">
                <a:solidFill>
                  <a:srgbClr val="000000"/>
                </a:solidFill>
              </a:rPr>
              <a:t>active thyroid hormone, triiodothyronine, accounts for the vast majority of biologic effects</a:t>
            </a:r>
            <a:r>
              <a:rPr lang="en-US" sz="1900" b="0" i="0" u="none" strike="noStrike" baseline="0" dirty="0">
                <a:solidFill>
                  <a:srgbClr val="000000"/>
                </a:solidFill>
              </a:rPr>
              <a:t>, including stimulation of tissue thermogenesis, alterations in the expression of various cellular proteins, &amp; actions on the heart &amp;</a:t>
            </a:r>
            <a:r>
              <a:rPr lang="en-US" sz="1900" dirty="0">
                <a:solidFill>
                  <a:srgbClr val="000000"/>
                </a:solidFill>
              </a:rPr>
              <a:t> </a:t>
            </a:r>
            <a:r>
              <a:rPr lang="en-US" sz="1900" b="0" i="0" u="none" strike="noStrike" baseline="0" dirty="0">
                <a:solidFill>
                  <a:srgbClr val="000000"/>
                </a:solidFill>
              </a:rPr>
              <a:t>vascular smooth muscle cells.</a:t>
            </a:r>
            <a:endParaRPr lang="en-IN" sz="1900" dirty="0"/>
          </a:p>
        </p:txBody>
      </p:sp>
    </p:spTree>
    <p:extLst>
      <p:ext uri="{BB962C8B-B14F-4D97-AF65-F5344CB8AC3E}">
        <p14:creationId xmlns:p14="http://schemas.microsoft.com/office/powerpoint/2010/main" val="1838593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18AF115F-6B7B-433D-8F88-3551B4F20B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57" y="228600"/>
            <a:ext cx="8515643" cy="6324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480290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EC2916-3C6F-4829-84F5-EDF2E722C11C}"/>
              </a:ext>
            </a:extLst>
          </p:cNvPr>
          <p:cNvSpPr>
            <a:spLocks noGrp="1"/>
          </p:cNvSpPr>
          <p:nvPr>
            <p:ph idx="1"/>
          </p:nvPr>
        </p:nvSpPr>
        <p:spPr>
          <a:xfrm>
            <a:off x="502920" y="530352"/>
            <a:ext cx="8183880" cy="5413248"/>
          </a:xfrm>
        </p:spPr>
        <p:txBody>
          <a:bodyPr>
            <a:normAutofit/>
          </a:bodyPr>
          <a:lstStyle/>
          <a:p>
            <a:pPr algn="l"/>
            <a:r>
              <a:rPr lang="en-US" sz="1900" b="0" i="0" u="none" strike="noStrike" baseline="0" dirty="0"/>
              <a:t>80% to 90% of the extrathyroidal T3 is produced by deiodination of T4 by the type I (D1) &amp; type II (D2) deiodinases.</a:t>
            </a:r>
          </a:p>
          <a:p>
            <a:pPr algn="l"/>
            <a:endParaRPr lang="en-US" sz="1900" b="0" i="0" u="none" strike="noStrike" baseline="0" dirty="0"/>
          </a:p>
          <a:p>
            <a:pPr algn="l"/>
            <a:r>
              <a:rPr lang="en-US" sz="1900" b="0" i="0" u="none" strike="noStrike" baseline="0" dirty="0"/>
              <a:t>D1 is expressed in the liver &amp; kidney, and D2 is expressed in the central nervous system, bone, skin, pituitary gland, brown adipose tissue, skeletal muscle, &amp; heart. </a:t>
            </a:r>
          </a:p>
          <a:p>
            <a:pPr marL="0" indent="0" algn="l">
              <a:buNone/>
            </a:pPr>
            <a:endParaRPr lang="en-US" sz="1900" b="0" i="0" u="none" strike="noStrike" baseline="0" dirty="0"/>
          </a:p>
          <a:p>
            <a:pPr algn="l"/>
            <a:r>
              <a:rPr lang="en-US" sz="1900" b="0" i="0" u="none" strike="noStrike" baseline="0" dirty="0"/>
              <a:t>Type 3 deiodinase (D3) can inactivate both T4 &amp; T3 &amp; acts primarily during embryonic life; in healthy adults, its expression persists in the heart &amp; can arise in ischemic tissue.</a:t>
            </a:r>
          </a:p>
          <a:p>
            <a:pPr algn="l"/>
            <a:endParaRPr lang="en-US" sz="1900" b="0" i="0" u="none" strike="noStrike" baseline="0" dirty="0"/>
          </a:p>
          <a:p>
            <a:r>
              <a:rPr lang="en-US" sz="1900" b="0" i="0" u="none" strike="noStrike" baseline="0" dirty="0"/>
              <a:t>Free T3 enters cells via transport proteins of the monocarboxylate transporter (MCT8, MCT10) &amp; organic anion-transporting polypeptide 1C1 (OATP) family of cell surface transporters. </a:t>
            </a:r>
          </a:p>
          <a:p>
            <a:pPr algn="l"/>
            <a:endParaRPr lang="en-US" sz="1900" b="0" i="0" u="none" strike="noStrike" baseline="0" dirty="0"/>
          </a:p>
        </p:txBody>
      </p:sp>
    </p:spTree>
    <p:extLst>
      <p:ext uri="{BB962C8B-B14F-4D97-AF65-F5344CB8AC3E}">
        <p14:creationId xmlns:p14="http://schemas.microsoft.com/office/powerpoint/2010/main" val="2675287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1F5E8-C852-473D-B472-BF2948FC4421}"/>
              </a:ext>
            </a:extLst>
          </p:cNvPr>
          <p:cNvSpPr>
            <a:spLocks noGrp="1"/>
          </p:cNvSpPr>
          <p:nvPr>
            <p:ph idx="1"/>
          </p:nvPr>
        </p:nvSpPr>
        <p:spPr>
          <a:xfrm>
            <a:off x="502920" y="530352"/>
            <a:ext cx="8183880" cy="5870448"/>
          </a:xfrm>
        </p:spPr>
        <p:txBody>
          <a:bodyPr/>
          <a:lstStyle/>
          <a:p>
            <a:pPr algn="l"/>
            <a:r>
              <a:rPr lang="en-US" sz="1900" dirty="0"/>
              <a:t>T</a:t>
            </a:r>
            <a:r>
              <a:rPr lang="en-US" sz="1900" b="0" i="0" u="none" strike="noStrike" baseline="0" dirty="0"/>
              <a:t>he thyroid hormone receptors bind as homodimers or heterodimers to the thyroid hormone response elements in a promoter region of specific genes. </a:t>
            </a:r>
          </a:p>
          <a:p>
            <a:pPr algn="l"/>
            <a:endParaRPr lang="en-US" sz="1900" b="0" i="0" u="none" strike="noStrike" baseline="0" dirty="0"/>
          </a:p>
          <a:p>
            <a:pPr algn="l"/>
            <a:r>
              <a:rPr lang="en-US" sz="1900" b="0" i="0" u="none" strike="noStrike" baseline="0" dirty="0"/>
              <a:t>Binding to the promoter regions can activate or repress gene expression.</a:t>
            </a:r>
            <a:endParaRPr lang="en-IN" sz="1900" dirty="0"/>
          </a:p>
          <a:p>
            <a:endParaRPr lang="en-IN" dirty="0"/>
          </a:p>
        </p:txBody>
      </p:sp>
    </p:spTree>
    <p:extLst>
      <p:ext uri="{BB962C8B-B14F-4D97-AF65-F5344CB8AC3E}">
        <p14:creationId xmlns:p14="http://schemas.microsoft.com/office/powerpoint/2010/main" val="3465186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8E092FA-8DCD-42CA-B92C-245C70D08F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304800"/>
            <a:ext cx="8534399" cy="6324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742572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D5E52-0F2E-49D7-B609-E90DA936B556}"/>
              </a:ext>
            </a:extLst>
          </p:cNvPr>
          <p:cNvSpPr>
            <a:spLocks noGrp="1"/>
          </p:cNvSpPr>
          <p:nvPr>
            <p:ph idx="1"/>
          </p:nvPr>
        </p:nvSpPr>
        <p:spPr>
          <a:xfrm>
            <a:off x="502920" y="530352"/>
            <a:ext cx="8183880" cy="5413248"/>
          </a:xfrm>
        </p:spPr>
        <p:txBody>
          <a:bodyPr>
            <a:normAutofit/>
          </a:bodyPr>
          <a:lstStyle/>
          <a:p>
            <a:pPr marL="0" indent="0" algn="l">
              <a:buNone/>
            </a:pPr>
            <a:endParaRPr lang="en-IN" sz="1800" b="0" i="0" u="none" strike="noStrike" baseline="0" dirty="0">
              <a:latin typeface="LiberationSans"/>
            </a:endParaRPr>
          </a:p>
          <a:p>
            <a:pPr algn="l"/>
            <a:r>
              <a:rPr lang="en-US" sz="1900" b="0" i="0" u="none" strike="noStrike" baseline="0" dirty="0"/>
              <a:t>Thyroid hormone transcriptionally regulates many cardiac proteins , including structural &amp; regulatory proteins, cardiac membrane ion channels, &amp; cell surface receptors.</a:t>
            </a:r>
          </a:p>
          <a:p>
            <a:pPr algn="l"/>
            <a:endParaRPr lang="en-US" sz="1900" b="0" i="0" u="none" strike="noStrike" baseline="0" dirty="0"/>
          </a:p>
          <a:p>
            <a:pPr algn="l"/>
            <a:r>
              <a:rPr lang="en-US" sz="1900" b="0" i="0" u="none" strike="noStrike" baseline="0" dirty="0"/>
              <a:t>Major T3 targets include myosin heavy chain isoforms (alpha &amp; beta). </a:t>
            </a:r>
          </a:p>
          <a:p>
            <a:pPr algn="l"/>
            <a:endParaRPr lang="en-US" sz="1900" b="0" i="0" u="none" strike="noStrike" baseline="0" dirty="0"/>
          </a:p>
          <a:p>
            <a:pPr algn="l"/>
            <a:r>
              <a:rPr lang="en-US" sz="1900" b="0" i="0" u="none" strike="noStrike" baseline="0" dirty="0"/>
              <a:t>The human ventricle expresses primarily beta-myosin.</a:t>
            </a:r>
          </a:p>
          <a:p>
            <a:pPr algn="l"/>
            <a:endParaRPr lang="en-US" sz="1900" b="0" i="0" u="none" strike="noStrike" baseline="0" dirty="0"/>
          </a:p>
          <a:p>
            <a:pPr algn="l"/>
            <a:r>
              <a:rPr lang="en-US" sz="1900" b="0" i="0" u="none" strike="noStrike" baseline="0" dirty="0"/>
              <a:t>Changes in myosin heavy chain isoform expression occur in the human atria in various diseases, including congestive heart failure &amp; severe hypothyroidism.</a:t>
            </a:r>
            <a:endParaRPr lang="en-IN" sz="1900" dirty="0"/>
          </a:p>
        </p:txBody>
      </p:sp>
    </p:spTree>
    <p:extLst>
      <p:ext uri="{BB962C8B-B14F-4D97-AF65-F5344CB8AC3E}">
        <p14:creationId xmlns:p14="http://schemas.microsoft.com/office/powerpoint/2010/main" val="240477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DF94-0C08-4E48-9DFE-9208C3541D64}"/>
              </a:ext>
            </a:extLst>
          </p:cNvPr>
          <p:cNvSpPr>
            <a:spLocks noGrp="1"/>
          </p:cNvSpPr>
          <p:nvPr>
            <p:ph type="title"/>
          </p:nvPr>
        </p:nvSpPr>
        <p:spPr>
          <a:xfrm>
            <a:off x="534572" y="58030"/>
            <a:ext cx="8183880" cy="838200"/>
          </a:xfrm>
        </p:spPr>
        <p:txBody>
          <a:bodyPr>
            <a:normAutofit/>
          </a:bodyPr>
          <a:lstStyle/>
          <a:p>
            <a:r>
              <a:rPr lang="en-IN" sz="2400" b="1" i="0" u="none" strike="noStrike" baseline="0" dirty="0">
                <a:solidFill>
                  <a:schemeClr val="accent1"/>
                </a:solidFill>
              </a:rPr>
              <a:t>Cardiovascular Manifestations of Acromegaly</a:t>
            </a:r>
            <a:endParaRPr lang="en-IN" sz="2400" dirty="0">
              <a:solidFill>
                <a:schemeClr val="accent1"/>
              </a:solidFill>
            </a:endParaRPr>
          </a:p>
        </p:txBody>
      </p:sp>
      <p:sp>
        <p:nvSpPr>
          <p:cNvPr id="3" name="Content Placeholder 2">
            <a:extLst>
              <a:ext uri="{FF2B5EF4-FFF2-40B4-BE49-F238E27FC236}">
                <a16:creationId xmlns:a16="http://schemas.microsoft.com/office/drawing/2014/main" id="{CE6142AE-4D5A-4C90-A59D-08CDB19CC40F}"/>
              </a:ext>
            </a:extLst>
          </p:cNvPr>
          <p:cNvSpPr>
            <a:spLocks noGrp="1"/>
          </p:cNvSpPr>
          <p:nvPr>
            <p:ph idx="1"/>
          </p:nvPr>
        </p:nvSpPr>
        <p:spPr>
          <a:xfrm>
            <a:off x="502920" y="952500"/>
            <a:ext cx="8183880" cy="5428371"/>
          </a:xfrm>
        </p:spPr>
        <p:txBody>
          <a:bodyPr>
            <a:normAutofit/>
          </a:bodyPr>
          <a:lstStyle/>
          <a:p>
            <a:pPr algn="l"/>
            <a:r>
              <a:rPr lang="en-US" sz="1900" b="0" i="0" u="none" strike="noStrike" baseline="0" dirty="0">
                <a:solidFill>
                  <a:srgbClr val="000000"/>
                </a:solidFill>
              </a:rPr>
              <a:t>About 60% of acromegalic patients develop c</a:t>
            </a:r>
            <a:r>
              <a:rPr lang="en-IN" sz="1900" b="0" i="0" u="none" strike="noStrike" baseline="0" dirty="0" err="1">
                <a:solidFill>
                  <a:srgbClr val="000000"/>
                </a:solidFill>
              </a:rPr>
              <a:t>ardiovascular</a:t>
            </a:r>
            <a:r>
              <a:rPr lang="en-IN" sz="1900" b="0" i="0" u="none" strike="noStrike" baseline="0" dirty="0">
                <a:solidFill>
                  <a:srgbClr val="000000"/>
                </a:solidFill>
              </a:rPr>
              <a:t> disease.</a:t>
            </a:r>
          </a:p>
          <a:p>
            <a:pPr algn="l"/>
            <a:endParaRPr lang="en-IN" sz="1900" dirty="0">
              <a:solidFill>
                <a:srgbClr val="0000EF"/>
              </a:solidFill>
            </a:endParaRPr>
          </a:p>
          <a:p>
            <a:pPr algn="l"/>
            <a:r>
              <a:rPr lang="en-IN" sz="1900" b="0" i="0" u="none" strike="noStrike" baseline="0" dirty="0">
                <a:solidFill>
                  <a:srgbClr val="000000"/>
                </a:solidFill>
              </a:rPr>
              <a:t>Hypertension, insulin resistance, diabetes mellitus, &amp;  </a:t>
            </a:r>
            <a:r>
              <a:rPr lang="en-IN" sz="1900" b="0" i="0" u="none" strike="noStrike" baseline="0" dirty="0" err="1">
                <a:solidFill>
                  <a:srgbClr val="000000"/>
                </a:solidFill>
              </a:rPr>
              <a:t>hyperlipidemia</a:t>
            </a:r>
            <a:r>
              <a:rPr lang="en-IN" sz="1900" b="0" i="0" u="none" strike="noStrike" baseline="0" dirty="0">
                <a:solidFill>
                  <a:srgbClr val="000000"/>
                </a:solidFill>
              </a:rPr>
              <a:t> are the </a:t>
            </a:r>
            <a:r>
              <a:rPr lang="en-US" sz="1900" b="0" i="0" u="none" strike="noStrike" baseline="0" dirty="0">
                <a:solidFill>
                  <a:srgbClr val="000000"/>
                </a:solidFill>
              </a:rPr>
              <a:t>cardiovascular risk factors associated most frequently with acromegaly.</a:t>
            </a:r>
          </a:p>
          <a:p>
            <a:pPr algn="l"/>
            <a:endParaRPr lang="en-US" sz="1900" dirty="0">
              <a:solidFill>
                <a:srgbClr val="0000EF"/>
              </a:solidFill>
            </a:endParaRPr>
          </a:p>
          <a:p>
            <a:pPr algn="l"/>
            <a:r>
              <a:rPr lang="en-US" sz="1900" b="0" i="0" u="none" strike="noStrike" baseline="0" dirty="0">
                <a:solidFill>
                  <a:srgbClr val="000000"/>
                </a:solidFill>
              </a:rPr>
              <a:t>Death in acromegalic patients occurs primarily from cardiovascular disease &amp; diabetes, especially in undiagnosed &amp; untreated patients. </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The recently published Endocrine Society Clinical Practice Guidelines </a:t>
            </a:r>
            <a:r>
              <a:rPr lang="en-US" sz="1900" b="1" i="0" u="none" strike="noStrike" baseline="0" dirty="0">
                <a:solidFill>
                  <a:srgbClr val="000000"/>
                </a:solidFill>
              </a:rPr>
              <a:t>recommend that acromegalic patients undergo evaluation for associated </a:t>
            </a:r>
            <a:r>
              <a:rPr lang="en-IN" sz="1900" b="1" i="0" u="none" strike="noStrike" baseline="0" dirty="0">
                <a:solidFill>
                  <a:srgbClr val="000000"/>
                </a:solidFill>
              </a:rPr>
              <a:t>comorbidities </a:t>
            </a:r>
            <a:r>
              <a:rPr lang="en-IN" sz="1900" b="0" i="0" u="none" strike="noStrike" baseline="0" dirty="0">
                <a:solidFill>
                  <a:srgbClr val="000000"/>
                </a:solidFill>
              </a:rPr>
              <a:t>(hypertension, diabetes mellitus, cardiovascular disease, &amp; sleep </a:t>
            </a:r>
            <a:r>
              <a:rPr lang="en-IN" sz="1900" b="0" i="0" u="none" strike="noStrike" baseline="0" dirty="0" err="1">
                <a:solidFill>
                  <a:srgbClr val="000000"/>
                </a:solidFill>
              </a:rPr>
              <a:t>apnea</a:t>
            </a:r>
            <a:r>
              <a:rPr lang="en-IN" sz="1900" b="0" i="0" u="none" strike="noStrike" baseline="0" dirty="0">
                <a:solidFill>
                  <a:srgbClr val="000000"/>
                </a:solidFill>
              </a:rPr>
              <a:t>).</a:t>
            </a:r>
            <a:endParaRPr lang="en-IN" sz="1900" dirty="0"/>
          </a:p>
        </p:txBody>
      </p:sp>
    </p:spTree>
    <p:extLst>
      <p:ext uri="{BB962C8B-B14F-4D97-AF65-F5344CB8AC3E}">
        <p14:creationId xmlns:p14="http://schemas.microsoft.com/office/powerpoint/2010/main" val="1154963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4EB946D-88AD-44AF-B9E3-F85CC23529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304801"/>
            <a:ext cx="8534400" cy="6248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43581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21ABB-62B8-4D95-B7D7-898ED82C1DE1}"/>
              </a:ext>
            </a:extLst>
          </p:cNvPr>
          <p:cNvSpPr>
            <a:spLocks noGrp="1"/>
          </p:cNvSpPr>
          <p:nvPr>
            <p:ph idx="1"/>
          </p:nvPr>
        </p:nvSpPr>
        <p:spPr>
          <a:xfrm>
            <a:off x="502920" y="530352"/>
            <a:ext cx="8183880" cy="5337048"/>
          </a:xfrm>
        </p:spPr>
        <p:txBody>
          <a:bodyPr>
            <a:normAutofit/>
          </a:bodyPr>
          <a:lstStyle/>
          <a:p>
            <a:pPr algn="l"/>
            <a:r>
              <a:rPr lang="en-IN" sz="1900" b="0" i="0" u="none" strike="noStrike" baseline="0" dirty="0"/>
              <a:t>Sarcoplasmic reticulum Ca2+-adenosine triphosphatase (ATPase) (SERCA) is an important ion pump </a:t>
            </a:r>
            <a:r>
              <a:rPr lang="en-US" sz="1900" b="0" i="0" u="none" strike="noStrike" baseline="0" dirty="0"/>
              <a:t>that determines the magnitude of myocyte calcium cycling. </a:t>
            </a:r>
          </a:p>
          <a:p>
            <a:pPr algn="l"/>
            <a:endParaRPr lang="en-US" sz="1900" b="0" i="0" u="none" strike="noStrike" baseline="0" dirty="0"/>
          </a:p>
          <a:p>
            <a:pPr algn="l"/>
            <a:r>
              <a:rPr lang="en-US" sz="1900" b="0" i="0" u="none" strike="noStrike" baseline="0" dirty="0"/>
              <a:t>Reuptake of calcium into the sarcoendoplasmic reticulum early in diastole in part determines the rate at which the left ventricle relaxes (isovolumic relaxation time). </a:t>
            </a:r>
          </a:p>
          <a:p>
            <a:pPr algn="l"/>
            <a:endParaRPr lang="en-US" sz="1900" b="0" i="0" u="none" strike="noStrike" baseline="0" dirty="0"/>
          </a:p>
          <a:p>
            <a:r>
              <a:rPr lang="en-US" sz="1900" b="0" i="0" u="none" strike="noStrike" baseline="0" dirty="0"/>
              <a:t>The polymeric protein </a:t>
            </a:r>
            <a:r>
              <a:rPr lang="en-US" sz="1900" b="0" i="0" u="none" strike="noStrike" baseline="0" dirty="0" err="1"/>
              <a:t>phospholamban</a:t>
            </a:r>
            <a:r>
              <a:rPr lang="en-US" sz="1900" b="0" i="0" u="none" strike="noStrike" baseline="0" dirty="0"/>
              <a:t>(PLB) regulates the activity of SERCA2, and Thyroid hormone inhibits the expression of </a:t>
            </a:r>
            <a:r>
              <a:rPr lang="en-US" sz="1900" b="0" i="0" u="none" strike="noStrike" baseline="0" dirty="0" err="1"/>
              <a:t>phospholamban</a:t>
            </a:r>
            <a:r>
              <a:rPr lang="en-US" sz="1900" b="0" i="0" u="none" strike="noStrike" baseline="0" dirty="0"/>
              <a:t> &amp; increases </a:t>
            </a:r>
            <a:r>
              <a:rPr lang="en-US" sz="1900" b="0" i="0" u="none" strike="noStrike" baseline="0" dirty="0" err="1"/>
              <a:t>phospholamban</a:t>
            </a:r>
            <a:r>
              <a:rPr lang="en-US" sz="1900" b="0" i="0" u="none" strike="noStrike" baseline="0" dirty="0"/>
              <a:t> phosphorylation.</a:t>
            </a:r>
          </a:p>
          <a:p>
            <a:pPr marL="0" indent="0">
              <a:buNone/>
            </a:pPr>
            <a:endParaRPr lang="en-US" sz="1900" b="0" i="0" u="none" strike="noStrike" baseline="0" dirty="0"/>
          </a:p>
          <a:p>
            <a:r>
              <a:rPr lang="en-US" sz="1900" dirty="0"/>
              <a:t> When PLB is associated with SERCA – Ca ++ movement is reduced; disassociation occurs following phosphorylation</a:t>
            </a:r>
            <a:endParaRPr lang="en-US" sz="1900" b="0" i="0" u="none" strike="noStrike" baseline="0" dirty="0"/>
          </a:p>
          <a:p>
            <a:endParaRPr lang="en-US" sz="1900" dirty="0"/>
          </a:p>
          <a:p>
            <a:endParaRPr lang="en-US" sz="1900" b="0" i="0" u="none" strike="noStrike" baseline="0" dirty="0"/>
          </a:p>
          <a:p>
            <a:pPr algn="l"/>
            <a:endParaRPr lang="en-US" sz="1900" b="0" i="0" u="none" strike="noStrike" baseline="0" dirty="0"/>
          </a:p>
        </p:txBody>
      </p:sp>
    </p:spTree>
    <p:extLst>
      <p:ext uri="{BB962C8B-B14F-4D97-AF65-F5344CB8AC3E}">
        <p14:creationId xmlns:p14="http://schemas.microsoft.com/office/powerpoint/2010/main" val="4570363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5C18A69-726C-4B74-B155-6B396D8A3A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04801"/>
            <a:ext cx="8686800" cy="6324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900422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C6867-EBEF-4750-82A3-247748679731}"/>
              </a:ext>
            </a:extLst>
          </p:cNvPr>
          <p:cNvSpPr>
            <a:spLocks noGrp="1"/>
          </p:cNvSpPr>
          <p:nvPr>
            <p:ph type="title"/>
          </p:nvPr>
        </p:nvSpPr>
        <p:spPr>
          <a:xfrm>
            <a:off x="480060" y="0"/>
            <a:ext cx="8183880" cy="1051560"/>
          </a:xfrm>
        </p:spPr>
        <p:txBody>
          <a:bodyPr>
            <a:normAutofit/>
          </a:bodyPr>
          <a:lstStyle/>
          <a:p>
            <a:r>
              <a:rPr lang="en-US" sz="2200" b="1" i="0" u="none" strike="noStrike" baseline="0" dirty="0">
                <a:solidFill>
                  <a:schemeClr val="accent1"/>
                </a:solidFill>
              </a:rPr>
              <a:t>Diagnosis of Thyroid Function Disorders</a:t>
            </a:r>
            <a:endParaRPr lang="en-IN" sz="2200" dirty="0">
              <a:solidFill>
                <a:schemeClr val="accent1"/>
              </a:solidFill>
            </a:endParaRPr>
          </a:p>
        </p:txBody>
      </p:sp>
      <p:sp>
        <p:nvSpPr>
          <p:cNvPr id="3" name="Content Placeholder 2">
            <a:extLst>
              <a:ext uri="{FF2B5EF4-FFF2-40B4-BE49-F238E27FC236}">
                <a16:creationId xmlns:a16="http://schemas.microsoft.com/office/drawing/2014/main" id="{87BC44D3-4888-43D8-BFA2-FF72E559919F}"/>
              </a:ext>
            </a:extLst>
          </p:cNvPr>
          <p:cNvSpPr>
            <a:spLocks noGrp="1"/>
          </p:cNvSpPr>
          <p:nvPr>
            <p:ph idx="1"/>
          </p:nvPr>
        </p:nvSpPr>
        <p:spPr>
          <a:xfrm>
            <a:off x="502920" y="1219200"/>
            <a:ext cx="8183880" cy="4953000"/>
          </a:xfrm>
        </p:spPr>
        <p:txBody>
          <a:bodyPr>
            <a:normAutofit/>
          </a:bodyPr>
          <a:lstStyle/>
          <a:p>
            <a:pPr algn="l"/>
            <a:r>
              <a:rPr lang="en-US" sz="1900" b="0" i="0" u="none" strike="noStrike" baseline="0" dirty="0">
                <a:solidFill>
                  <a:srgbClr val="000000"/>
                </a:solidFill>
              </a:rPr>
              <a:t>Serum TSH levels uniformly increase in patients with primary hypothyroidism (&gt; 4.5 </a:t>
            </a:r>
            <a:r>
              <a:rPr lang="en-US" sz="1900" b="0" i="0" u="none" strike="noStrike" baseline="0" dirty="0" err="1">
                <a:solidFill>
                  <a:srgbClr val="000000"/>
                </a:solidFill>
              </a:rPr>
              <a:t>mU</a:t>
            </a:r>
            <a:r>
              <a:rPr lang="en-US" sz="1900" b="0" i="0" u="none" strike="noStrike" baseline="0" dirty="0">
                <a:solidFill>
                  <a:srgbClr val="000000"/>
                </a:solidFill>
              </a:rPr>
              <a:t>/L), &amp; they are low (&lt; 0.1 </a:t>
            </a:r>
            <a:r>
              <a:rPr lang="en-US" sz="1900" b="0" i="0" u="none" strike="noStrike" baseline="0" dirty="0" err="1">
                <a:solidFill>
                  <a:srgbClr val="000000"/>
                </a:solidFill>
              </a:rPr>
              <a:t>mU</a:t>
            </a:r>
            <a:r>
              <a:rPr lang="en-US" sz="1900" b="0" i="0" u="none" strike="noStrike" baseline="0" dirty="0">
                <a:solidFill>
                  <a:srgbClr val="000000"/>
                </a:solidFill>
              </a:rPr>
              <a:t>/L) in hyperthyroidism.</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In the presence of abnormal TSH levels, measurement of free thyroxine (FT4) &amp; total T3 (TT3) or free T3 (FT3) </a:t>
            </a:r>
            <a:r>
              <a:rPr lang="en-IN" sz="1900" b="0" i="0" u="none" strike="noStrike" baseline="0" dirty="0">
                <a:solidFill>
                  <a:srgbClr val="000000"/>
                </a:solidFill>
              </a:rPr>
              <a:t>can distinguish subclinical from overt thyroid dysfunction.</a:t>
            </a:r>
          </a:p>
          <a:p>
            <a:pPr algn="l"/>
            <a:endParaRPr lang="en-IN" sz="1900" dirty="0">
              <a:solidFill>
                <a:srgbClr val="0000EF"/>
              </a:solidFill>
            </a:endParaRPr>
          </a:p>
          <a:p>
            <a:pPr algn="l"/>
            <a:r>
              <a:rPr lang="en-IN" sz="1900" b="0" i="0" u="none" strike="noStrike" baseline="0" dirty="0">
                <a:solidFill>
                  <a:srgbClr val="000000"/>
                </a:solidFill>
              </a:rPr>
              <a:t>Overt &amp; subclinical hyperthyroidism </a:t>
            </a:r>
            <a:r>
              <a:rPr lang="en-US" sz="1900" b="0" i="0" u="none" strike="noStrike" baseline="0" dirty="0">
                <a:solidFill>
                  <a:srgbClr val="000000"/>
                </a:solidFill>
              </a:rPr>
              <a:t>result most commonly from increased thyroid hormone synthesis related to Graves' disease, toxic adenoma, or toxic multinodular goiter.</a:t>
            </a:r>
          </a:p>
          <a:p>
            <a:pPr algn="l"/>
            <a:endParaRPr lang="en-US" sz="1900" dirty="0">
              <a:solidFill>
                <a:srgbClr val="0000EF"/>
              </a:solidFill>
            </a:endParaRPr>
          </a:p>
          <a:p>
            <a:pPr algn="l"/>
            <a:r>
              <a:rPr lang="en-US" sz="1900" b="0" i="0" u="none" strike="noStrike" baseline="0" dirty="0">
                <a:solidFill>
                  <a:srgbClr val="000000"/>
                </a:solidFill>
              </a:rPr>
              <a:t>Hashimoto disease, prior thyroid surgery, &amp;, in some parts of the world, iodine deficiency are the most common causes of hypothyroidism.</a:t>
            </a:r>
            <a:endParaRPr lang="en-IN" sz="1900" dirty="0"/>
          </a:p>
        </p:txBody>
      </p:sp>
    </p:spTree>
    <p:extLst>
      <p:ext uri="{BB962C8B-B14F-4D97-AF65-F5344CB8AC3E}">
        <p14:creationId xmlns:p14="http://schemas.microsoft.com/office/powerpoint/2010/main" val="9457541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EF495-1586-4EAC-A169-2C58CBE6BFCD}"/>
              </a:ext>
            </a:extLst>
          </p:cNvPr>
          <p:cNvSpPr>
            <a:spLocks noGrp="1"/>
          </p:cNvSpPr>
          <p:nvPr>
            <p:ph type="title"/>
          </p:nvPr>
        </p:nvSpPr>
        <p:spPr>
          <a:xfrm>
            <a:off x="480060" y="381000"/>
            <a:ext cx="8183880" cy="1051560"/>
          </a:xfrm>
        </p:spPr>
        <p:txBody>
          <a:bodyPr>
            <a:normAutofit fontScale="90000"/>
          </a:bodyPr>
          <a:lstStyle/>
          <a:p>
            <a:r>
              <a:rPr lang="en-US" sz="2700" b="1" i="0" u="none" strike="noStrike" baseline="0" dirty="0">
                <a:solidFill>
                  <a:schemeClr val="accent1"/>
                </a:solidFill>
              </a:rPr>
              <a:t>Hemodynamic Alterations in Thyroid Disease</a:t>
            </a:r>
            <a:br>
              <a:rPr lang="en-US" sz="1800" b="1" i="0" u="none" strike="noStrike" baseline="0" dirty="0">
                <a:solidFill>
                  <a:srgbClr val="3F819A"/>
                </a:solidFill>
                <a:latin typeface="LiberationSans-Bold"/>
              </a:rPr>
            </a:br>
            <a:endParaRPr lang="en-IN" dirty="0"/>
          </a:p>
        </p:txBody>
      </p:sp>
      <p:sp>
        <p:nvSpPr>
          <p:cNvPr id="3" name="Content Placeholder 2">
            <a:extLst>
              <a:ext uri="{FF2B5EF4-FFF2-40B4-BE49-F238E27FC236}">
                <a16:creationId xmlns:a16="http://schemas.microsoft.com/office/drawing/2014/main" id="{AD5385A9-6E21-46CC-ABE1-B5CDBC7FC2B0}"/>
              </a:ext>
            </a:extLst>
          </p:cNvPr>
          <p:cNvSpPr>
            <a:spLocks noGrp="1"/>
          </p:cNvSpPr>
          <p:nvPr>
            <p:ph idx="1"/>
          </p:nvPr>
        </p:nvSpPr>
        <p:spPr>
          <a:xfrm>
            <a:off x="502920" y="1143000"/>
            <a:ext cx="8183880" cy="4876800"/>
          </a:xfrm>
        </p:spPr>
        <p:txBody>
          <a:bodyPr>
            <a:normAutofit/>
          </a:bodyPr>
          <a:lstStyle/>
          <a:p>
            <a:r>
              <a:rPr lang="en-US" sz="1900" b="0" i="0" u="none" strike="noStrike" baseline="0" dirty="0">
                <a:solidFill>
                  <a:srgbClr val="000000"/>
                </a:solidFill>
              </a:rPr>
              <a:t>Changes in myocardial contractility &amp; hemodynamics occur across the entire spectrum of thyroid </a:t>
            </a:r>
            <a:r>
              <a:rPr lang="en-IN" sz="1900" b="0" i="0" u="none" strike="noStrike" baseline="0" dirty="0">
                <a:solidFill>
                  <a:srgbClr val="000000"/>
                </a:solidFill>
              </a:rPr>
              <a:t>disease.</a:t>
            </a:r>
          </a:p>
          <a:p>
            <a:endParaRPr lang="en-IN" sz="1900" b="0" i="0" u="none" strike="noStrike" baseline="0" dirty="0">
              <a:solidFill>
                <a:srgbClr val="000000"/>
              </a:solidFill>
            </a:endParaRPr>
          </a:p>
          <a:p>
            <a:pPr algn="l"/>
            <a:r>
              <a:rPr lang="en-US" sz="1900" b="0" i="0" u="none" strike="noStrike" baseline="0" dirty="0">
                <a:solidFill>
                  <a:srgbClr val="000000"/>
                </a:solidFill>
              </a:rPr>
              <a:t>T3 regulates cardiac inotropy &amp;</a:t>
            </a:r>
            <a:r>
              <a:rPr lang="en-US" sz="1900" dirty="0">
                <a:solidFill>
                  <a:srgbClr val="000000"/>
                </a:solidFill>
              </a:rPr>
              <a:t> </a:t>
            </a:r>
            <a:r>
              <a:rPr lang="en-US" sz="1900" b="0" i="0" u="none" strike="noStrike" baseline="0" dirty="0">
                <a:solidFill>
                  <a:srgbClr val="000000"/>
                </a:solidFill>
              </a:rPr>
              <a:t>chronotropy through direct &amp; indirect mechanisms.</a:t>
            </a:r>
          </a:p>
          <a:p>
            <a:pPr algn="l"/>
            <a:endParaRPr lang="en-US" sz="1900" dirty="0">
              <a:solidFill>
                <a:srgbClr val="0000EF"/>
              </a:solidFill>
            </a:endParaRPr>
          </a:p>
          <a:p>
            <a:pPr algn="l"/>
            <a:r>
              <a:rPr lang="en-US" sz="1900" b="1" i="0" u="none" strike="noStrike" baseline="0" dirty="0">
                <a:solidFill>
                  <a:srgbClr val="000000"/>
                </a:solidFill>
              </a:rPr>
              <a:t>T3 acts on tissues throughout the body to increase myocardial oxygen consumption &amp; tissue thermogenesis</a:t>
            </a:r>
            <a:r>
              <a:rPr lang="en-US" sz="1900" b="0" i="0" u="none" strike="noStrike" baseline="0" dirty="0">
                <a:solidFill>
                  <a:srgbClr val="000000"/>
                </a:solidFill>
              </a:rPr>
              <a:t>.</a:t>
            </a:r>
          </a:p>
          <a:p>
            <a:pPr algn="l"/>
            <a:endParaRPr lang="en-US" sz="1900" dirty="0">
              <a:solidFill>
                <a:srgbClr val="000000"/>
              </a:solidFill>
            </a:endParaRPr>
          </a:p>
          <a:p>
            <a:pPr algn="l"/>
            <a:r>
              <a:rPr lang="en-US" sz="1900" b="1" i="0" u="none" strike="noStrike" baseline="0" dirty="0"/>
              <a:t>T3 decreases the systemic vascular resistance in arterioles of the peripheral circulation through direct effects on vascular smooth muscle cells.</a:t>
            </a:r>
            <a:endParaRPr lang="en-IN" sz="1900" b="1" dirty="0"/>
          </a:p>
        </p:txBody>
      </p:sp>
    </p:spTree>
    <p:extLst>
      <p:ext uri="{BB962C8B-B14F-4D97-AF65-F5344CB8AC3E}">
        <p14:creationId xmlns:p14="http://schemas.microsoft.com/office/powerpoint/2010/main" val="19784643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FB7E45-FE32-4603-BDBF-99ECD3F75E15}"/>
              </a:ext>
            </a:extLst>
          </p:cNvPr>
          <p:cNvSpPr>
            <a:spLocks noGrp="1"/>
          </p:cNvSpPr>
          <p:nvPr>
            <p:ph idx="1"/>
          </p:nvPr>
        </p:nvSpPr>
        <p:spPr>
          <a:xfrm>
            <a:off x="480060" y="990600"/>
            <a:ext cx="8183880" cy="5489448"/>
          </a:xfrm>
        </p:spPr>
        <p:txBody>
          <a:bodyPr>
            <a:normAutofit/>
          </a:bodyPr>
          <a:lstStyle/>
          <a:p>
            <a:pPr algn="l"/>
            <a:r>
              <a:rPr lang="en-US" sz="1900" b="0" i="0" u="none" strike="noStrike" baseline="0" dirty="0">
                <a:solidFill>
                  <a:srgbClr val="000000"/>
                </a:solidFill>
              </a:rPr>
              <a:t>Moreover, thyrotoxicosis may augment the vascular endothelial generation of nitric oxide.</a:t>
            </a:r>
          </a:p>
          <a:p>
            <a:pPr algn="l"/>
            <a:endParaRPr lang="en-US" sz="1900" dirty="0">
              <a:solidFill>
                <a:srgbClr val="0000EF"/>
              </a:solidFill>
            </a:endParaRPr>
          </a:p>
          <a:p>
            <a:pPr algn="l"/>
            <a:r>
              <a:rPr lang="en-US" sz="1900" b="0" i="0" u="none" strike="noStrike" baseline="0" dirty="0">
                <a:solidFill>
                  <a:srgbClr val="000000"/>
                </a:solidFill>
              </a:rPr>
              <a:t>The drop in systemic vascular resistance results in a smaller left ventricular end-systolic volume.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 decrease in mean arterial pressure &amp; activation of the </a:t>
            </a:r>
            <a:r>
              <a:rPr lang="en-IN" sz="1900" b="0" i="0" u="none" strike="noStrike" baseline="0" dirty="0">
                <a:solidFill>
                  <a:srgbClr val="000000"/>
                </a:solidFill>
              </a:rPr>
              <a:t>renin-angiotensin-aldosterone system with increased serum angiotensin-converting enzyme activity </a:t>
            </a:r>
            <a:r>
              <a:rPr lang="en-US" sz="1900" b="0" i="0" u="none" strike="noStrike" baseline="0" dirty="0">
                <a:solidFill>
                  <a:srgbClr val="000000"/>
                </a:solidFill>
              </a:rPr>
              <a:t>occurs, as does an increase in renal sodium reabsorption.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increase in plasma volume, coupled with an increase in erythropoietin, increases the blood volume. </a:t>
            </a:r>
          </a:p>
          <a:p>
            <a:pPr algn="l"/>
            <a:endParaRPr lang="en-US" sz="1900" b="0" i="0" u="none" strike="noStrike" baseline="0" dirty="0">
              <a:solidFill>
                <a:srgbClr val="000000"/>
              </a:solidFill>
            </a:endParaRPr>
          </a:p>
        </p:txBody>
      </p:sp>
    </p:spTree>
    <p:extLst>
      <p:ext uri="{BB962C8B-B14F-4D97-AF65-F5344CB8AC3E}">
        <p14:creationId xmlns:p14="http://schemas.microsoft.com/office/powerpoint/2010/main" val="1571375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826E9D-5E3C-491B-939B-B0E502884E1C}"/>
              </a:ext>
            </a:extLst>
          </p:cNvPr>
          <p:cNvSpPr>
            <a:spLocks noGrp="1"/>
          </p:cNvSpPr>
          <p:nvPr>
            <p:ph idx="1"/>
          </p:nvPr>
        </p:nvSpPr>
        <p:spPr>
          <a:xfrm>
            <a:off x="502920" y="530352"/>
            <a:ext cx="8183880" cy="5413248"/>
          </a:xfrm>
        </p:spPr>
        <p:txBody>
          <a:bodyPr/>
          <a:lstStyle/>
          <a:p>
            <a:pPr>
              <a:buFont typeface="Arial" panose="020B0604020202020204" pitchFamily="34" charset="0"/>
              <a:buChar char="•"/>
            </a:pPr>
            <a:r>
              <a:rPr lang="en-US" sz="1900" b="0" i="0" u="none" strike="noStrike" baseline="0" dirty="0">
                <a:solidFill>
                  <a:srgbClr val="000000"/>
                </a:solidFill>
              </a:rPr>
              <a:t>The combination of expanded blood volume &amp; improvement in diastolic relaxation of the heart contributes to an increased left ventricular end diastolic </a:t>
            </a:r>
            <a:r>
              <a:rPr lang="en-IN" sz="1900" b="0" i="0" u="none" strike="noStrike" baseline="0" dirty="0">
                <a:solidFill>
                  <a:srgbClr val="000000"/>
                </a:solidFill>
              </a:rPr>
              <a:t>volume.</a:t>
            </a:r>
            <a:endParaRPr lang="en-IN" sz="1900" dirty="0"/>
          </a:p>
          <a:p>
            <a:pPr marL="0" indent="0" algn="l">
              <a:buNone/>
            </a:pPr>
            <a:endParaRPr lang="en-US" sz="1900" dirty="0">
              <a:solidFill>
                <a:srgbClr val="000000"/>
              </a:solidFill>
            </a:endParaRPr>
          </a:p>
          <a:p>
            <a:pPr algn="l"/>
            <a:r>
              <a:rPr lang="en-US" sz="1900" b="0" i="0" u="none" strike="noStrike" baseline="0" dirty="0">
                <a:solidFill>
                  <a:srgbClr val="000000"/>
                </a:solidFill>
              </a:rPr>
              <a:t>The systolic arterial pressure almost invariably increases &amp; diastolic arterial pressure decreases in patients with overt hyperthyroidism, so that the pulse pressure characteristically widens &amp; the mean arterial pressure only marginally decreases.</a:t>
            </a:r>
          </a:p>
          <a:p>
            <a:pPr marL="0" indent="0" algn="l">
              <a:buNone/>
            </a:pPr>
            <a:endParaRPr lang="en-US" sz="1900" b="0" i="0" u="none" strike="noStrike" baseline="0" dirty="0">
              <a:solidFill>
                <a:srgbClr val="000000"/>
              </a:solidFill>
            </a:endParaRPr>
          </a:p>
          <a:p>
            <a:pPr algn="l"/>
            <a:r>
              <a:rPr lang="en-US" sz="1900" b="0" i="0" u="none" strike="noStrike" baseline="0" dirty="0">
                <a:solidFill>
                  <a:srgbClr val="000000"/>
                </a:solidFill>
              </a:rPr>
              <a:t>The net effect of an increased preload &amp; a decreased afterload yields an increased left ventricular stroke volume in hyperthyroidism.</a:t>
            </a:r>
          </a:p>
          <a:p>
            <a:pPr algn="l"/>
            <a:endParaRPr lang="en-US" sz="1900" dirty="0">
              <a:solidFill>
                <a:srgbClr val="0000EF"/>
              </a:solidFill>
            </a:endParaRPr>
          </a:p>
          <a:p>
            <a:pPr algn="l"/>
            <a:r>
              <a:rPr lang="en-US" sz="1900" b="0" i="0" u="none" strike="noStrike" baseline="0" dirty="0">
                <a:solidFill>
                  <a:srgbClr val="000000"/>
                </a:solidFill>
              </a:rPr>
              <a:t>In turn, the rise in heart rate &amp; the increased stroke volume combine to cause a twofold to threefold increase in cardiac output.</a:t>
            </a:r>
          </a:p>
          <a:p>
            <a:pPr algn="l"/>
            <a:endParaRPr lang="en-US" sz="1900" dirty="0">
              <a:solidFill>
                <a:srgbClr val="000000"/>
              </a:solidFill>
            </a:endParaRPr>
          </a:p>
          <a:p>
            <a:pPr algn="l"/>
            <a:endParaRPr lang="en-IN" sz="1900" dirty="0"/>
          </a:p>
        </p:txBody>
      </p:sp>
    </p:spTree>
    <p:extLst>
      <p:ext uri="{BB962C8B-B14F-4D97-AF65-F5344CB8AC3E}">
        <p14:creationId xmlns:p14="http://schemas.microsoft.com/office/powerpoint/2010/main" val="12488773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C17051-C217-4E35-8AF9-9BB47046B69C}"/>
              </a:ext>
            </a:extLst>
          </p:cNvPr>
          <p:cNvSpPr>
            <a:spLocks noGrp="1"/>
          </p:cNvSpPr>
          <p:nvPr>
            <p:ph idx="1"/>
          </p:nvPr>
        </p:nvSpPr>
        <p:spPr>
          <a:xfrm>
            <a:off x="480060" y="762000"/>
            <a:ext cx="8183880" cy="5489448"/>
          </a:xfrm>
        </p:spPr>
        <p:txBody>
          <a:bodyPr>
            <a:noAutofit/>
          </a:bodyPr>
          <a:lstStyle/>
          <a:p>
            <a:pPr algn="l"/>
            <a:r>
              <a:rPr lang="en-US" sz="1900" b="1" i="0" u="none" strike="noStrike" baseline="0" dirty="0">
                <a:solidFill>
                  <a:srgbClr val="000000"/>
                </a:solidFill>
              </a:rPr>
              <a:t>Left</a:t>
            </a:r>
            <a:r>
              <a:rPr lang="en-US" sz="1900" b="1" dirty="0">
                <a:solidFill>
                  <a:srgbClr val="000000"/>
                </a:solidFill>
              </a:rPr>
              <a:t> </a:t>
            </a:r>
            <a:r>
              <a:rPr lang="en-US" sz="1900" b="1" i="0" u="none" strike="noStrike" baseline="0" dirty="0">
                <a:solidFill>
                  <a:srgbClr val="000000"/>
                </a:solidFill>
              </a:rPr>
              <a:t>ventricular function falls reversibly in hypothyroidism.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cardiac preload decreases because of the impaired diastolic function &amp; the decreased blood volume; the left ventricular ejection fraction at rest, during exercise, &amp; during cardiopulmonary exercise testing declines &amp; tends to improve with restoration of </a:t>
            </a:r>
            <a:r>
              <a:rPr lang="en-US" sz="1900" b="0" i="0" u="none" strike="noStrike" baseline="0" dirty="0" err="1">
                <a:solidFill>
                  <a:srgbClr val="000000"/>
                </a:solidFill>
              </a:rPr>
              <a:t>euthyroidism</a:t>
            </a:r>
            <a:r>
              <a:rPr lang="en-US" sz="1900" b="0" i="0" u="none" strike="noStrike" baseline="0" dirty="0">
                <a:solidFill>
                  <a:srgbClr val="000000"/>
                </a:solidFill>
              </a:rPr>
              <a:t>.</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afterload increases in patients with hypothyroidism as a result of increased systemic vascular resistance, arterial stiffness, &amp; endothelial dysfunction. </a:t>
            </a:r>
          </a:p>
          <a:p>
            <a:pPr algn="l"/>
            <a:endParaRPr lang="en-US" sz="1900" b="0" i="0" u="none" strike="noStrike" baseline="0" dirty="0">
              <a:solidFill>
                <a:srgbClr val="000000"/>
              </a:solidFill>
            </a:endParaRPr>
          </a:p>
          <a:p>
            <a:pPr algn="l"/>
            <a:r>
              <a:rPr lang="en-US" sz="1900" b="1" i="0" u="none" strike="noStrike" baseline="0" dirty="0">
                <a:solidFill>
                  <a:srgbClr val="000000"/>
                </a:solidFill>
              </a:rPr>
              <a:t>Systemic vascular resistance may increase as much as 30%, &amp; the mean arterial pressure may rise in up to 20% of patients </a:t>
            </a:r>
            <a:r>
              <a:rPr lang="en-IN" sz="1900" b="1" i="0" u="none" strike="noStrike" baseline="0" dirty="0">
                <a:solidFill>
                  <a:srgbClr val="000000"/>
                </a:solidFill>
              </a:rPr>
              <a:t>with diastolic hypertension.</a:t>
            </a:r>
          </a:p>
          <a:p>
            <a:pPr algn="l"/>
            <a:endParaRPr lang="en-IN" sz="1900" dirty="0"/>
          </a:p>
          <a:p>
            <a:pPr algn="l"/>
            <a:endParaRPr lang="en-US" sz="1900" dirty="0">
              <a:solidFill>
                <a:srgbClr val="0000EF"/>
              </a:solidFill>
            </a:endParaRPr>
          </a:p>
        </p:txBody>
      </p:sp>
    </p:spTree>
    <p:extLst>
      <p:ext uri="{BB962C8B-B14F-4D97-AF65-F5344CB8AC3E}">
        <p14:creationId xmlns:p14="http://schemas.microsoft.com/office/powerpoint/2010/main" val="35645723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8BE8DA-DED4-4864-B5BA-1FE14038BB59}"/>
              </a:ext>
            </a:extLst>
          </p:cNvPr>
          <p:cNvSpPr>
            <a:spLocks noGrp="1"/>
          </p:cNvSpPr>
          <p:nvPr>
            <p:ph idx="1"/>
          </p:nvPr>
        </p:nvSpPr>
        <p:spPr>
          <a:xfrm>
            <a:off x="502920" y="530352"/>
            <a:ext cx="8183880" cy="5794248"/>
          </a:xfrm>
        </p:spPr>
        <p:txBody>
          <a:bodyPr>
            <a:normAutofit/>
          </a:bodyPr>
          <a:lstStyle/>
          <a:p>
            <a:r>
              <a:rPr lang="en-US" sz="1900" dirty="0">
                <a:solidFill>
                  <a:srgbClr val="000000"/>
                </a:solidFill>
              </a:rPr>
              <a:t>T</a:t>
            </a:r>
            <a:r>
              <a:rPr lang="en-US" sz="1900" b="0" i="0" u="none" strike="noStrike" baseline="0" dirty="0">
                <a:solidFill>
                  <a:srgbClr val="000000"/>
                </a:solidFill>
              </a:rPr>
              <a:t>he hypothyroid myocardium is energy-inefficient despite the low level of overall oxygen </a:t>
            </a:r>
            <a:r>
              <a:rPr lang="en-IN" sz="1900" b="0" i="0" u="none" strike="noStrike" baseline="0" dirty="0">
                <a:solidFill>
                  <a:srgbClr val="000000"/>
                </a:solidFill>
              </a:rPr>
              <a:t>consumption.</a:t>
            </a:r>
            <a:endParaRPr lang="en-IN" sz="1900" dirty="0"/>
          </a:p>
          <a:p>
            <a:pPr algn="l"/>
            <a:endParaRPr lang="en-IN" sz="1900" dirty="0"/>
          </a:p>
        </p:txBody>
      </p:sp>
      <p:pic>
        <p:nvPicPr>
          <p:cNvPr id="4" name="Picture 3">
            <a:extLst>
              <a:ext uri="{FF2B5EF4-FFF2-40B4-BE49-F238E27FC236}">
                <a16:creationId xmlns:a16="http://schemas.microsoft.com/office/drawing/2014/main" id="{512968DE-E7D0-4332-BB87-0E86B8049419}"/>
              </a:ext>
            </a:extLst>
          </p:cNvPr>
          <p:cNvPicPr>
            <a:picLocks noChangeAspect="1"/>
          </p:cNvPicPr>
          <p:nvPr/>
        </p:nvPicPr>
        <p:blipFill>
          <a:blip r:embed="rId2"/>
          <a:stretch>
            <a:fillRect/>
          </a:stretch>
        </p:blipFill>
        <p:spPr>
          <a:xfrm>
            <a:off x="304801" y="1524000"/>
            <a:ext cx="8534400" cy="5029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443915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755C-F2AF-4122-9657-795850D38953}"/>
              </a:ext>
            </a:extLst>
          </p:cNvPr>
          <p:cNvSpPr>
            <a:spLocks noGrp="1"/>
          </p:cNvSpPr>
          <p:nvPr>
            <p:ph type="title"/>
          </p:nvPr>
        </p:nvSpPr>
        <p:spPr>
          <a:xfrm>
            <a:off x="381000" y="381000"/>
            <a:ext cx="8183880" cy="1051560"/>
          </a:xfrm>
        </p:spPr>
        <p:txBody>
          <a:bodyPr>
            <a:normAutofit fontScale="90000"/>
          </a:bodyPr>
          <a:lstStyle/>
          <a:p>
            <a:r>
              <a:rPr lang="en-IN" sz="3100" b="1" i="0" u="none" strike="noStrike" baseline="0" dirty="0">
                <a:solidFill>
                  <a:schemeClr val="accent1"/>
                </a:solidFill>
              </a:rPr>
              <a:t>Hyperthyroidism</a:t>
            </a:r>
            <a:br>
              <a:rPr lang="en-IN" sz="1800" b="1" i="0" u="none" strike="noStrike" baseline="0" dirty="0">
                <a:solidFill>
                  <a:srgbClr val="3F819A"/>
                </a:solidFill>
                <a:latin typeface="LiberationSans-Bold"/>
              </a:rPr>
            </a:br>
            <a:endParaRPr lang="en-IN" dirty="0"/>
          </a:p>
        </p:txBody>
      </p:sp>
      <p:sp>
        <p:nvSpPr>
          <p:cNvPr id="3" name="Content Placeholder 2">
            <a:extLst>
              <a:ext uri="{FF2B5EF4-FFF2-40B4-BE49-F238E27FC236}">
                <a16:creationId xmlns:a16="http://schemas.microsoft.com/office/drawing/2014/main" id="{0976D00B-A200-42A7-88FF-507F37299B3F}"/>
              </a:ext>
            </a:extLst>
          </p:cNvPr>
          <p:cNvSpPr>
            <a:spLocks noGrp="1"/>
          </p:cNvSpPr>
          <p:nvPr>
            <p:ph idx="1"/>
          </p:nvPr>
        </p:nvSpPr>
        <p:spPr>
          <a:xfrm>
            <a:off x="480060" y="1219200"/>
            <a:ext cx="8183880" cy="4953000"/>
          </a:xfrm>
        </p:spPr>
        <p:txBody>
          <a:bodyPr>
            <a:normAutofit lnSpcReduction="10000"/>
          </a:bodyPr>
          <a:lstStyle/>
          <a:p>
            <a:pPr algn="l"/>
            <a:r>
              <a:rPr lang="en-US" sz="1900" b="0" i="0" u="none" strike="noStrike" baseline="0" dirty="0"/>
              <a:t>Most patients experience palpitations resulting from increases in the rate &amp; force of cardiac contractility.</a:t>
            </a:r>
          </a:p>
          <a:p>
            <a:pPr algn="l"/>
            <a:endParaRPr lang="en-US" sz="1900" b="0" i="0" u="none" strike="noStrike" baseline="0" dirty="0"/>
          </a:p>
          <a:p>
            <a:pPr algn="l"/>
            <a:r>
              <a:rPr lang="en-US" sz="1900" b="0" i="0" u="none" strike="noStrike" baseline="0" dirty="0"/>
              <a:t>Heart rates higher than 90 beats/min at rest &amp; during sleep occur commonly.</a:t>
            </a:r>
          </a:p>
          <a:p>
            <a:pPr algn="l"/>
            <a:endParaRPr lang="en-US" sz="1900" b="0" i="0" u="none" strike="noStrike" baseline="0" dirty="0"/>
          </a:p>
          <a:p>
            <a:pPr algn="l"/>
            <a:r>
              <a:rPr lang="en-IN" sz="1900" b="0" i="0" u="none" strike="noStrike" baseline="0" dirty="0"/>
              <a:t>In older hyperthyroid patients </a:t>
            </a:r>
            <a:r>
              <a:rPr lang="en-US" sz="1900" b="0" i="0" u="none" strike="noStrike" baseline="0" dirty="0"/>
              <a:t>with known or suspected coronary artery disease, the increase in cardiac work associated with the increase in cardiac output &amp; cardiac contractility can produce myocardial ischemia, which can respond to beta-adrenergic–blocking agents (beta blockers) or restoration of a euthyroid state.</a:t>
            </a:r>
          </a:p>
          <a:p>
            <a:pPr algn="l"/>
            <a:endParaRPr lang="en-US" sz="1900" b="0" i="0" u="none" strike="noStrike" baseline="0" dirty="0"/>
          </a:p>
          <a:p>
            <a:pPr algn="l"/>
            <a:r>
              <a:rPr lang="en-US" sz="1900" b="0" i="0" u="none" strike="noStrike" baseline="0" dirty="0">
                <a:solidFill>
                  <a:srgbClr val="000000"/>
                </a:solidFill>
              </a:rPr>
              <a:t>Hyperthyroidism is associated with a substantial degree of pulmonary hypertension (mean pulmonary artery systolic pressure &gt; 50 mm Hg).</a:t>
            </a:r>
            <a:endParaRPr lang="en-IN" sz="1900" dirty="0"/>
          </a:p>
        </p:txBody>
      </p:sp>
    </p:spTree>
    <p:extLst>
      <p:ext uri="{BB962C8B-B14F-4D97-AF65-F5344CB8AC3E}">
        <p14:creationId xmlns:p14="http://schemas.microsoft.com/office/powerpoint/2010/main" val="29200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6B6D7-724A-4732-A82E-3116FF55F2EB}"/>
              </a:ext>
            </a:extLst>
          </p:cNvPr>
          <p:cNvSpPr>
            <a:spLocks noGrp="1"/>
          </p:cNvSpPr>
          <p:nvPr>
            <p:ph idx="1"/>
          </p:nvPr>
        </p:nvSpPr>
        <p:spPr>
          <a:xfrm>
            <a:off x="480060" y="760476"/>
            <a:ext cx="8183880" cy="5337048"/>
          </a:xfrm>
        </p:spPr>
        <p:txBody>
          <a:bodyPr>
            <a:noAutofit/>
          </a:bodyPr>
          <a:lstStyle/>
          <a:p>
            <a:pPr algn="l"/>
            <a:r>
              <a:rPr lang="en-US" sz="1900" b="0" i="0" u="none" strike="noStrike" baseline="0" dirty="0">
                <a:solidFill>
                  <a:srgbClr val="000000"/>
                </a:solidFill>
              </a:rPr>
              <a:t>The cardiovascular &amp; hemodynamic effects of acromegaly vary considerably depending on the patient's age &amp; the disease's severity &amp; duration.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 specific </a:t>
            </a:r>
            <a:r>
              <a:rPr lang="en-US" sz="1900" b="1" i="0" u="none" strike="noStrike" baseline="0" dirty="0">
                <a:solidFill>
                  <a:srgbClr val="000000"/>
                </a:solidFill>
              </a:rPr>
              <a:t>acromegalic cardiomyopathy develops in patients with persistently increased secretion of </a:t>
            </a:r>
            <a:r>
              <a:rPr lang="en-US" sz="1900" b="1" i="0" u="none" strike="noStrike" baseline="0" dirty="0" err="1">
                <a:solidFill>
                  <a:srgbClr val="000000"/>
                </a:solidFill>
              </a:rPr>
              <a:t>hGH</a:t>
            </a:r>
            <a:r>
              <a:rPr lang="en-US" sz="1900" b="1" i="0" u="none" strike="noStrike" baseline="0" dirty="0">
                <a:solidFill>
                  <a:srgbClr val="000000"/>
                </a:solidFill>
              </a:rPr>
              <a:t> &amp; IGF-1. </a:t>
            </a:r>
          </a:p>
          <a:p>
            <a:pPr algn="l"/>
            <a:endParaRPr lang="en-US" sz="1900" b="1" i="0" u="none" strike="noStrike" baseline="0" dirty="0">
              <a:solidFill>
                <a:srgbClr val="000000"/>
              </a:solidFill>
            </a:endParaRPr>
          </a:p>
          <a:p>
            <a:pPr algn="l"/>
            <a:r>
              <a:rPr lang="en-US" sz="1900" b="0" i="0" u="none" strike="noStrike" baseline="0" dirty="0">
                <a:solidFill>
                  <a:srgbClr val="000000"/>
                </a:solidFill>
              </a:rPr>
              <a:t>It is manifested as </a:t>
            </a:r>
            <a:r>
              <a:rPr lang="en-US" sz="1900" b="1" i="0" u="none" strike="noStrike" baseline="0" dirty="0">
                <a:solidFill>
                  <a:srgbClr val="000000"/>
                </a:solidFill>
              </a:rPr>
              <a:t>biventricular concentric hypertrophy.</a:t>
            </a:r>
          </a:p>
          <a:p>
            <a:pPr algn="l"/>
            <a:endParaRPr lang="en-US" sz="1900" dirty="0">
              <a:solidFill>
                <a:srgbClr val="0000EF"/>
              </a:solidFill>
            </a:endParaRPr>
          </a:p>
          <a:p>
            <a:pPr algn="l"/>
            <a:r>
              <a:rPr lang="en-US" sz="1900" dirty="0">
                <a:solidFill>
                  <a:srgbClr val="000000"/>
                </a:solidFill>
              </a:rPr>
              <a:t>T</a:t>
            </a:r>
            <a:r>
              <a:rPr lang="en-US" sz="1900" b="0" i="0" u="none" strike="noStrike" baseline="0" dirty="0">
                <a:solidFill>
                  <a:srgbClr val="000000"/>
                </a:solidFill>
              </a:rPr>
              <a:t>wo</a:t>
            </a:r>
            <a:r>
              <a:rPr lang="en-US" sz="1900" dirty="0">
                <a:solidFill>
                  <a:srgbClr val="000000"/>
                </a:solidFill>
              </a:rPr>
              <a:t> </a:t>
            </a:r>
            <a:r>
              <a:rPr lang="en-US" sz="1900" b="0" i="0" u="none" strike="noStrike" baseline="0" dirty="0">
                <a:solidFill>
                  <a:srgbClr val="000000"/>
                </a:solidFill>
              </a:rPr>
              <a:t>thirds of patients with acromegaly meet echocardiographic criteria for left ventricular hypertrophy (LVH); the right ventricular mass also increases in acromegaly, a finding indicating a more generalized process than systemic hypertension.</a:t>
            </a:r>
            <a:endParaRPr lang="en-US" sz="1900" dirty="0">
              <a:solidFill>
                <a:srgbClr val="0000EF"/>
              </a:solidFill>
            </a:endParaRPr>
          </a:p>
        </p:txBody>
      </p:sp>
    </p:spTree>
    <p:extLst>
      <p:ext uri="{BB962C8B-B14F-4D97-AF65-F5344CB8AC3E}">
        <p14:creationId xmlns:p14="http://schemas.microsoft.com/office/powerpoint/2010/main" val="41229978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AF31A-3D1F-4CA1-9008-A3574E23ED7C}"/>
              </a:ext>
            </a:extLst>
          </p:cNvPr>
          <p:cNvSpPr>
            <a:spLocks noGrp="1"/>
          </p:cNvSpPr>
          <p:nvPr>
            <p:ph type="title"/>
          </p:nvPr>
        </p:nvSpPr>
        <p:spPr>
          <a:xfrm>
            <a:off x="480060" y="-152400"/>
            <a:ext cx="8183880" cy="1219200"/>
          </a:xfrm>
        </p:spPr>
        <p:txBody>
          <a:bodyPr>
            <a:normAutofit/>
          </a:bodyPr>
          <a:lstStyle/>
          <a:p>
            <a:r>
              <a:rPr lang="en-IN" sz="2400" b="1" i="0" u="none" strike="noStrike" baseline="0" dirty="0">
                <a:solidFill>
                  <a:schemeClr val="accent1"/>
                </a:solidFill>
              </a:rPr>
              <a:t>Atrial Fibrillation in Overt Hyperthyroidism</a:t>
            </a:r>
            <a:endParaRPr lang="en-IN" sz="2400" dirty="0">
              <a:solidFill>
                <a:schemeClr val="accent1"/>
              </a:solidFill>
            </a:endParaRPr>
          </a:p>
        </p:txBody>
      </p:sp>
      <p:sp>
        <p:nvSpPr>
          <p:cNvPr id="3" name="Content Placeholder 2">
            <a:extLst>
              <a:ext uri="{FF2B5EF4-FFF2-40B4-BE49-F238E27FC236}">
                <a16:creationId xmlns:a16="http://schemas.microsoft.com/office/drawing/2014/main" id="{2AFA8B2E-25A0-4C00-A924-EA92382D36E3}"/>
              </a:ext>
            </a:extLst>
          </p:cNvPr>
          <p:cNvSpPr>
            <a:spLocks noGrp="1"/>
          </p:cNvSpPr>
          <p:nvPr>
            <p:ph idx="1"/>
          </p:nvPr>
        </p:nvSpPr>
        <p:spPr>
          <a:xfrm>
            <a:off x="480060" y="1295400"/>
            <a:ext cx="8183880" cy="4797552"/>
          </a:xfrm>
        </p:spPr>
        <p:txBody>
          <a:bodyPr>
            <a:normAutofit/>
          </a:bodyPr>
          <a:lstStyle/>
          <a:p>
            <a:pPr algn="l"/>
            <a:r>
              <a:rPr lang="en-US" sz="1900" b="0" i="0" u="none" strike="noStrike" baseline="0" dirty="0"/>
              <a:t>The most common rhythm disturbance in patients with hyperthyroidism is sinus tachycardia, but atrial fibrillation causes the most clinical concern. </a:t>
            </a:r>
          </a:p>
          <a:p>
            <a:pPr algn="l"/>
            <a:endParaRPr lang="en-US" sz="1900" b="0" i="0" u="none" strike="noStrike" baseline="0" dirty="0"/>
          </a:p>
          <a:p>
            <a:pPr algn="l"/>
            <a:r>
              <a:rPr lang="en-US" sz="1900" b="0" i="0" u="none" strike="noStrike" baseline="0" dirty="0"/>
              <a:t>The prevalence of atrial fibrillation in patients with hyperthyroidism ranges from 2% to 20%.</a:t>
            </a:r>
          </a:p>
          <a:p>
            <a:pPr algn="l"/>
            <a:endParaRPr lang="en-US" sz="1900" b="0" i="0" u="none" strike="noStrike" baseline="0" dirty="0"/>
          </a:p>
          <a:p>
            <a:pPr algn="l"/>
            <a:r>
              <a:rPr lang="en-US" sz="1900" b="0" i="0" u="none" strike="noStrike" baseline="0" dirty="0">
                <a:solidFill>
                  <a:srgbClr val="000000"/>
                </a:solidFill>
              </a:rPr>
              <a:t>According to </a:t>
            </a:r>
            <a:r>
              <a:rPr lang="en-US" sz="1900" b="1" i="0" u="none" strike="noStrike" baseline="0" dirty="0">
                <a:solidFill>
                  <a:srgbClr val="000000"/>
                </a:solidFill>
              </a:rPr>
              <a:t>the American College of Cardiology/American Heart Association, the first-line treatment of atrial fibrillation </a:t>
            </a:r>
            <a:r>
              <a:rPr lang="en-US" sz="1900" b="1" dirty="0">
                <a:solidFill>
                  <a:srgbClr val="000000"/>
                </a:solidFill>
              </a:rPr>
              <a:t>&amp; </a:t>
            </a:r>
            <a:r>
              <a:rPr lang="en-US" sz="1900" b="1" i="0" u="none" strike="noStrike" baseline="0" dirty="0">
                <a:solidFill>
                  <a:srgbClr val="000000"/>
                </a:solidFill>
              </a:rPr>
              <a:t>heart failure in patients with thyroid dysfunction </a:t>
            </a:r>
            <a:r>
              <a:rPr lang="en-US" sz="1900" b="0" i="0" u="none" strike="noStrike" baseline="0" dirty="0">
                <a:solidFill>
                  <a:srgbClr val="000000"/>
                </a:solidFill>
              </a:rPr>
              <a:t>should </a:t>
            </a:r>
            <a:r>
              <a:rPr lang="en-US" sz="1900" b="1" i="0" u="none" strike="noStrike" baseline="0" dirty="0">
                <a:solidFill>
                  <a:srgbClr val="000000"/>
                </a:solidFill>
              </a:rPr>
              <a:t>aim primarily to restore a euthyroid state </a:t>
            </a:r>
            <a:r>
              <a:rPr lang="en-US" sz="1900" b="0" i="0" u="none" strike="noStrike" baseline="0" dirty="0">
                <a:solidFill>
                  <a:srgbClr val="000000"/>
                </a:solidFill>
              </a:rPr>
              <a:t>because cardiovascular drugs generally have a reduced efficacy in the face of thyroid hormone excess.</a:t>
            </a:r>
            <a:endParaRPr lang="en-US" sz="1900" dirty="0">
              <a:solidFill>
                <a:srgbClr val="0000EF"/>
              </a:solidFill>
            </a:endParaRPr>
          </a:p>
        </p:txBody>
      </p:sp>
    </p:spTree>
    <p:extLst>
      <p:ext uri="{BB962C8B-B14F-4D97-AF65-F5344CB8AC3E}">
        <p14:creationId xmlns:p14="http://schemas.microsoft.com/office/powerpoint/2010/main" val="10732539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BD79-B336-4CD0-8BF7-9A4830400114}"/>
              </a:ext>
            </a:extLst>
          </p:cNvPr>
          <p:cNvSpPr>
            <a:spLocks noGrp="1"/>
          </p:cNvSpPr>
          <p:nvPr>
            <p:ph type="title"/>
          </p:nvPr>
        </p:nvSpPr>
        <p:spPr>
          <a:xfrm>
            <a:off x="10210800" y="2286000"/>
            <a:ext cx="2133600" cy="1051560"/>
          </a:xfrm>
        </p:spPr>
        <p:txBody>
          <a:bodyPr/>
          <a:lstStyle/>
          <a:p>
            <a:endParaRPr lang="en-IN" dirty="0"/>
          </a:p>
        </p:txBody>
      </p:sp>
      <p:sp>
        <p:nvSpPr>
          <p:cNvPr id="3" name="Content Placeholder 2">
            <a:extLst>
              <a:ext uri="{FF2B5EF4-FFF2-40B4-BE49-F238E27FC236}">
                <a16:creationId xmlns:a16="http://schemas.microsoft.com/office/drawing/2014/main" id="{D4DC0761-12D6-4327-A73E-99CEB69FF0E4}"/>
              </a:ext>
            </a:extLst>
          </p:cNvPr>
          <p:cNvSpPr>
            <a:spLocks noGrp="1"/>
          </p:cNvSpPr>
          <p:nvPr>
            <p:ph idx="1"/>
          </p:nvPr>
        </p:nvSpPr>
        <p:spPr>
          <a:xfrm>
            <a:off x="502920" y="530352"/>
            <a:ext cx="8183880" cy="5718048"/>
          </a:xfrm>
        </p:spPr>
        <p:txBody>
          <a:bodyPr/>
          <a:lstStyle/>
          <a:p>
            <a:pPr algn="l"/>
            <a:r>
              <a:rPr lang="en-US" sz="1900" b="0" i="0" u="none" strike="noStrike" baseline="0" dirty="0">
                <a:solidFill>
                  <a:srgbClr val="000000"/>
                </a:solidFill>
              </a:rPr>
              <a:t>Treatment of hyperthyroidism with beta-adrenergic blockade followed by antithyroid drugs or radioiodine should be the first-line therapy.</a:t>
            </a:r>
          </a:p>
          <a:p>
            <a:pPr marL="0" indent="0" algn="l">
              <a:buNone/>
            </a:pPr>
            <a:endParaRPr lang="en-US" sz="1900" dirty="0">
              <a:solidFill>
                <a:srgbClr val="0000EF"/>
              </a:solidFill>
            </a:endParaRPr>
          </a:p>
          <a:p>
            <a:endParaRPr lang="en-IN" dirty="0"/>
          </a:p>
        </p:txBody>
      </p:sp>
      <p:pic>
        <p:nvPicPr>
          <p:cNvPr id="6" name="Content Placeholder 3">
            <a:extLst>
              <a:ext uri="{FF2B5EF4-FFF2-40B4-BE49-F238E27FC236}">
                <a16:creationId xmlns:a16="http://schemas.microsoft.com/office/drawing/2014/main" id="{858245A1-8032-4965-9DF8-C9CBAA873E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828800"/>
            <a:ext cx="8534400" cy="4724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168239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6AC130-2702-45D3-B1BD-DEFCF0B32F83}"/>
              </a:ext>
            </a:extLst>
          </p:cNvPr>
          <p:cNvSpPr>
            <a:spLocks noGrp="1"/>
          </p:cNvSpPr>
          <p:nvPr>
            <p:ph idx="1"/>
          </p:nvPr>
        </p:nvSpPr>
        <p:spPr>
          <a:xfrm>
            <a:off x="480060" y="1143000"/>
            <a:ext cx="8183880" cy="5489448"/>
          </a:xfrm>
        </p:spPr>
        <p:txBody>
          <a:bodyPr>
            <a:noAutofit/>
          </a:bodyPr>
          <a:lstStyle/>
          <a:p>
            <a:r>
              <a:rPr lang="en-US" sz="1900" b="0" i="0" u="none" strike="noStrike" baseline="0" dirty="0">
                <a:solidFill>
                  <a:srgbClr val="000000"/>
                </a:solidFill>
              </a:rPr>
              <a:t>Successful treatment of hyperthyroidism &amp; restoration of normal serum levels of T4 &amp; T3 results in reversion to sinus rhythm in two thirds of patients within 2 to 3 months.</a:t>
            </a:r>
            <a:endParaRPr lang="en-IN" sz="1900" dirty="0"/>
          </a:p>
          <a:p>
            <a:pPr marL="0" indent="0" algn="l">
              <a:buNone/>
            </a:pPr>
            <a:endParaRPr lang="en-US" sz="1900" dirty="0"/>
          </a:p>
          <a:p>
            <a:pPr algn="l"/>
            <a:r>
              <a:rPr lang="en-US" sz="1900" b="0" i="0" u="none" strike="noStrike" baseline="0" dirty="0"/>
              <a:t>Digitalis may help to control the ventricular response in hyperthyroidism-associated atrial fibrillation, but because of the increased rate of digitalis clearance, the decreased sensitivity of drug action, &amp; the decreased parasympathetic tone, patients usually require higher doses. </a:t>
            </a:r>
          </a:p>
          <a:p>
            <a:pPr algn="l"/>
            <a:endParaRPr lang="en-US" sz="1900" b="0" i="0" u="none" strike="noStrike" baseline="0" dirty="0"/>
          </a:p>
          <a:p>
            <a:pPr algn="l"/>
            <a:endParaRPr lang="en-US" sz="1900" b="0" i="0" u="none" strike="noStrike" baseline="0" dirty="0"/>
          </a:p>
        </p:txBody>
      </p:sp>
    </p:spTree>
    <p:extLst>
      <p:ext uri="{BB962C8B-B14F-4D97-AF65-F5344CB8AC3E}">
        <p14:creationId xmlns:p14="http://schemas.microsoft.com/office/powerpoint/2010/main" val="28535998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A3417B-D0F5-48CC-B58A-4F427DA8E1C5}"/>
              </a:ext>
            </a:extLst>
          </p:cNvPr>
          <p:cNvSpPr>
            <a:spLocks noGrp="1"/>
          </p:cNvSpPr>
          <p:nvPr>
            <p:ph idx="1"/>
          </p:nvPr>
        </p:nvSpPr>
        <p:spPr>
          <a:xfrm>
            <a:off x="502920" y="530352"/>
            <a:ext cx="8183880" cy="5337048"/>
          </a:xfrm>
        </p:spPr>
        <p:txBody>
          <a:bodyPr>
            <a:normAutofit/>
          </a:bodyPr>
          <a:lstStyle/>
          <a:p>
            <a:r>
              <a:rPr lang="en-US" sz="1900" b="1" i="0" u="none" strike="noStrike" baseline="0" dirty="0"/>
              <a:t>Anticoagulation, in</a:t>
            </a:r>
            <a:r>
              <a:rPr lang="en-US" sz="1900" b="1" dirty="0"/>
              <a:t> </a:t>
            </a:r>
            <a:r>
              <a:rPr lang="en-US" sz="1900" b="1" i="0" u="none" strike="noStrike" baseline="0" dirty="0"/>
              <a:t>patients with hyperthyroidism </a:t>
            </a:r>
            <a:r>
              <a:rPr lang="en-US" sz="1900" b="1" dirty="0"/>
              <a:t>&amp; </a:t>
            </a:r>
            <a:r>
              <a:rPr lang="en-US" sz="1900" b="1" i="0" u="none" strike="noStrike" baseline="0" dirty="0"/>
              <a:t>atrial fibrillation is controversial.</a:t>
            </a:r>
          </a:p>
          <a:p>
            <a:pPr marL="0" indent="0" algn="l">
              <a:buNone/>
            </a:pPr>
            <a:endParaRPr lang="en-US" sz="1900" b="0" i="0" u="none" strike="noStrike" baseline="0" dirty="0">
              <a:solidFill>
                <a:srgbClr val="000000"/>
              </a:solidFill>
            </a:endParaRPr>
          </a:p>
          <a:p>
            <a:r>
              <a:rPr lang="en-IN" sz="1900" b="0" i="0" u="none" strike="noStrike" baseline="0" dirty="0"/>
              <a:t>In </a:t>
            </a:r>
            <a:r>
              <a:rPr lang="en-US" sz="1900" b="0" i="0" u="none" strike="noStrike" baseline="0" dirty="0"/>
              <a:t>younger patients with hyperthyroidism &amp; atrial fibrillation in the absence of other heart diseases, hypertension, or other independent risk factors for embolization (CHADS VASC score = 0), the benefits of anticoagulation have not been proved &amp; might be outweighed by the risk.</a:t>
            </a:r>
            <a:endParaRPr lang="en-US" sz="1900" b="0" i="0" u="none" strike="noStrike" baseline="0" dirty="0">
              <a:solidFill>
                <a:srgbClr val="000000"/>
              </a:solidFill>
            </a:endParaRPr>
          </a:p>
          <a:p>
            <a:pPr algn="l"/>
            <a:endParaRPr lang="en-US" sz="1900" dirty="0">
              <a:solidFill>
                <a:srgbClr val="000000"/>
              </a:solidFill>
            </a:endParaRPr>
          </a:p>
          <a:p>
            <a:pPr algn="l"/>
            <a:r>
              <a:rPr lang="en-US" sz="1900" b="0" i="0" u="none" strike="noStrike" baseline="0" dirty="0">
                <a:solidFill>
                  <a:srgbClr val="000000"/>
                </a:solidFill>
              </a:rPr>
              <a:t>In hyperthyroid patients who do not regain normal rhythm spontaneously within 4 months of normalization of thyroid function, pharmacologic or electrical cardioversion should be considered after evaluation of the age of the patient &amp; the underlying cardiac status.</a:t>
            </a:r>
          </a:p>
          <a:p>
            <a:pPr algn="l"/>
            <a:r>
              <a:rPr lang="en-US" sz="1900" b="0" i="0" u="none" strike="noStrike" baseline="0" dirty="0">
                <a:solidFill>
                  <a:srgbClr val="000000"/>
                </a:solidFill>
              </a:rPr>
              <a:t>Many such patients will </a:t>
            </a:r>
            <a:r>
              <a:rPr lang="en-IN" sz="1900" b="0" i="0" u="none" strike="noStrike" baseline="0" dirty="0">
                <a:solidFill>
                  <a:srgbClr val="000000"/>
                </a:solidFill>
              </a:rPr>
              <a:t>warrant anticoagulant therapy.</a:t>
            </a:r>
            <a:endParaRPr lang="en-IN" sz="1900" dirty="0"/>
          </a:p>
          <a:p>
            <a:endParaRPr lang="en-IN" dirty="0"/>
          </a:p>
        </p:txBody>
      </p:sp>
    </p:spTree>
    <p:extLst>
      <p:ext uri="{BB962C8B-B14F-4D97-AF65-F5344CB8AC3E}">
        <p14:creationId xmlns:p14="http://schemas.microsoft.com/office/powerpoint/2010/main" val="10074868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45696-1C60-4203-B20A-643CEFB3FAF8}"/>
              </a:ext>
            </a:extLst>
          </p:cNvPr>
          <p:cNvSpPr>
            <a:spLocks noGrp="1"/>
          </p:cNvSpPr>
          <p:nvPr>
            <p:ph type="title"/>
          </p:nvPr>
        </p:nvSpPr>
        <p:spPr>
          <a:xfrm>
            <a:off x="502920" y="304800"/>
            <a:ext cx="8183880" cy="1051560"/>
          </a:xfrm>
        </p:spPr>
        <p:txBody>
          <a:bodyPr>
            <a:normAutofit/>
          </a:bodyPr>
          <a:lstStyle/>
          <a:p>
            <a:r>
              <a:rPr lang="en-IN" sz="2200" b="1" i="0" u="none" strike="noStrike" baseline="0" dirty="0">
                <a:solidFill>
                  <a:schemeClr val="accent1"/>
                </a:solidFill>
              </a:rPr>
              <a:t>Treatment of Overt Hyperthyroidism</a:t>
            </a:r>
            <a:br>
              <a:rPr lang="en-IN" sz="2200" b="1" i="0" u="none" strike="noStrike" baseline="0" dirty="0">
                <a:solidFill>
                  <a:srgbClr val="810000"/>
                </a:solidFill>
              </a:rPr>
            </a:br>
            <a:endParaRPr lang="en-IN" sz="2200" dirty="0"/>
          </a:p>
        </p:txBody>
      </p:sp>
      <p:sp>
        <p:nvSpPr>
          <p:cNvPr id="3" name="Content Placeholder 2">
            <a:extLst>
              <a:ext uri="{FF2B5EF4-FFF2-40B4-BE49-F238E27FC236}">
                <a16:creationId xmlns:a16="http://schemas.microsoft.com/office/drawing/2014/main" id="{3A364276-C664-4313-A8C3-A1217D0348F6}"/>
              </a:ext>
            </a:extLst>
          </p:cNvPr>
          <p:cNvSpPr>
            <a:spLocks noGrp="1"/>
          </p:cNvSpPr>
          <p:nvPr>
            <p:ph idx="1"/>
          </p:nvPr>
        </p:nvSpPr>
        <p:spPr>
          <a:xfrm>
            <a:off x="502920" y="1143000"/>
            <a:ext cx="8183880" cy="4572000"/>
          </a:xfrm>
        </p:spPr>
        <p:txBody>
          <a:bodyPr>
            <a:noAutofit/>
          </a:bodyPr>
          <a:lstStyle/>
          <a:p>
            <a:pPr algn="l"/>
            <a:r>
              <a:rPr lang="en-US" sz="1900" b="0" i="0" u="none" strike="noStrike" baseline="0" dirty="0"/>
              <a:t>Treatment include-</a:t>
            </a:r>
          </a:p>
          <a:p>
            <a:pPr algn="l"/>
            <a:r>
              <a:rPr lang="en-US" sz="1900" b="0" i="0" u="none" strike="noStrike" baseline="0" dirty="0"/>
              <a:t> </a:t>
            </a:r>
            <a:r>
              <a:rPr lang="en-US" sz="1900" dirty="0"/>
              <a:t>B</a:t>
            </a:r>
            <a:r>
              <a:rPr lang="en-US" sz="1900" b="0" i="0" u="none" strike="noStrike" baseline="0" dirty="0"/>
              <a:t>eta-adrenergic antagonist to lower the heart rate </a:t>
            </a:r>
          </a:p>
          <a:p>
            <a:pPr marL="0" indent="0" algn="l">
              <a:buNone/>
            </a:pPr>
            <a:r>
              <a:rPr lang="en-US" sz="1900" b="0" i="0" u="none" strike="noStrike" baseline="0" dirty="0"/>
              <a:t> -  Beta blockers improve the tachycardia-mediated component of ventricular dysfunction, but the direct inotropic effects of thyroid hormone will persist.</a:t>
            </a:r>
          </a:p>
        </p:txBody>
      </p:sp>
    </p:spTree>
    <p:extLst>
      <p:ext uri="{BB962C8B-B14F-4D97-AF65-F5344CB8AC3E}">
        <p14:creationId xmlns:p14="http://schemas.microsoft.com/office/powerpoint/2010/main" val="2403191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7F0C-0364-43B4-A3B3-1B6708ADC3D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A59225-FEBB-42A5-AFFF-37AC1E891ED7}"/>
              </a:ext>
            </a:extLst>
          </p:cNvPr>
          <p:cNvSpPr>
            <a:spLocks noGrp="1"/>
          </p:cNvSpPr>
          <p:nvPr>
            <p:ph idx="1"/>
          </p:nvPr>
        </p:nvSpPr>
        <p:spPr/>
        <p:txBody>
          <a:bodyPr>
            <a:normAutofit/>
          </a:bodyPr>
          <a:lstStyle/>
          <a:p>
            <a:pPr algn="l"/>
            <a:r>
              <a:rPr lang="en-US" sz="2000" b="1" i="1" u="none" strike="noStrike" baseline="0" dirty="0"/>
              <a:t>Thyroid storm</a:t>
            </a:r>
            <a:r>
              <a:rPr lang="en-US" sz="2000" b="1" i="0" u="none" strike="noStrike" baseline="0" dirty="0"/>
              <a:t>,</a:t>
            </a:r>
          </a:p>
          <a:p>
            <a:pPr algn="l"/>
            <a:r>
              <a:rPr lang="en-US" sz="2000" b="1" i="0" u="none" strike="noStrike" baseline="0" dirty="0"/>
              <a:t> </a:t>
            </a:r>
            <a:r>
              <a:rPr lang="en-US" sz="2000" b="0" i="0" u="none" strike="noStrike" baseline="0" dirty="0"/>
              <a:t>the most severe form of hyperthyroidism, can present with an altered mental status; fever; gastrointestinal symptoms, including pain, nausea, &amp; rarely jaundice; &amp; cardiovascular findings of exaggerated tachycardia, new-onset supraventricular arrhythmias such as atrial fibrillation, or hypotension &amp; cardiovascular collapse.  </a:t>
            </a:r>
          </a:p>
          <a:p>
            <a:pPr algn="l"/>
            <a:r>
              <a:rPr lang="en-US" sz="2000" b="0" i="0" u="none" strike="noStrike" baseline="0" dirty="0"/>
              <a:t>These patients require intensive care unit monitoring in addition to the use of antithyroid drugs, potassium iodide, attention to other coexistent medical problems such as infection or trauma.</a:t>
            </a:r>
            <a:endParaRPr lang="en-IN" sz="2000" dirty="0"/>
          </a:p>
          <a:p>
            <a:endParaRPr lang="en-IN" sz="2000" dirty="0"/>
          </a:p>
        </p:txBody>
      </p:sp>
    </p:spTree>
    <p:extLst>
      <p:ext uri="{BB962C8B-B14F-4D97-AF65-F5344CB8AC3E}">
        <p14:creationId xmlns:p14="http://schemas.microsoft.com/office/powerpoint/2010/main" val="22956615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02E21-D694-45DB-B4BA-6959B16E0BCC}"/>
              </a:ext>
            </a:extLst>
          </p:cNvPr>
          <p:cNvSpPr>
            <a:spLocks noGrp="1"/>
          </p:cNvSpPr>
          <p:nvPr>
            <p:ph type="title"/>
          </p:nvPr>
        </p:nvSpPr>
        <p:spPr>
          <a:xfrm>
            <a:off x="480060" y="381000"/>
            <a:ext cx="8183880" cy="1051560"/>
          </a:xfrm>
        </p:spPr>
        <p:txBody>
          <a:bodyPr>
            <a:normAutofit fontScale="90000"/>
          </a:bodyPr>
          <a:lstStyle/>
          <a:p>
            <a:r>
              <a:rPr lang="en-IN" sz="3100" b="1" i="0" u="none" strike="noStrike" baseline="0" dirty="0">
                <a:solidFill>
                  <a:schemeClr val="accent1"/>
                </a:solidFill>
              </a:rPr>
              <a:t>Hypothyroidism</a:t>
            </a:r>
            <a:br>
              <a:rPr lang="en-IN" sz="1800" b="1" i="0" u="none" strike="noStrike" baseline="0" dirty="0">
                <a:solidFill>
                  <a:srgbClr val="3F819A"/>
                </a:solidFill>
                <a:latin typeface="LiberationSans-Bold"/>
              </a:rPr>
            </a:br>
            <a:endParaRPr lang="en-IN" dirty="0"/>
          </a:p>
        </p:txBody>
      </p:sp>
      <p:sp>
        <p:nvSpPr>
          <p:cNvPr id="3" name="Content Placeholder 2">
            <a:extLst>
              <a:ext uri="{FF2B5EF4-FFF2-40B4-BE49-F238E27FC236}">
                <a16:creationId xmlns:a16="http://schemas.microsoft.com/office/drawing/2014/main" id="{6DC089C5-7A8F-4DB1-825D-DD7F5B2AFA55}"/>
              </a:ext>
            </a:extLst>
          </p:cNvPr>
          <p:cNvSpPr>
            <a:spLocks noGrp="1"/>
          </p:cNvSpPr>
          <p:nvPr>
            <p:ph idx="1"/>
          </p:nvPr>
        </p:nvSpPr>
        <p:spPr>
          <a:xfrm>
            <a:off x="461303" y="1447800"/>
            <a:ext cx="8183880" cy="5029200"/>
          </a:xfrm>
        </p:spPr>
        <p:txBody>
          <a:bodyPr>
            <a:normAutofit/>
          </a:bodyPr>
          <a:lstStyle/>
          <a:p>
            <a:pPr algn="l"/>
            <a:r>
              <a:rPr lang="en-IN" sz="1900" b="0" i="0" u="none" strike="noStrike" baseline="0" dirty="0">
                <a:solidFill>
                  <a:srgbClr val="000000"/>
                </a:solidFill>
              </a:rPr>
              <a:t>The cardiovascular findings of </a:t>
            </a:r>
            <a:r>
              <a:rPr lang="en-US" sz="1900" b="0" i="0" u="none" strike="noStrike" baseline="0" dirty="0">
                <a:solidFill>
                  <a:srgbClr val="000000"/>
                </a:solidFill>
              </a:rPr>
              <a:t>hypothyroidism are more subtle.</a:t>
            </a:r>
          </a:p>
          <a:p>
            <a:pPr algn="l"/>
            <a:endParaRPr lang="en-US" sz="1900" dirty="0">
              <a:solidFill>
                <a:srgbClr val="0000EF"/>
              </a:solidFill>
            </a:endParaRPr>
          </a:p>
          <a:p>
            <a:pPr algn="l"/>
            <a:r>
              <a:rPr lang="en-US" sz="1900" b="0" i="0" u="none" strike="noStrike" baseline="0" dirty="0">
                <a:solidFill>
                  <a:srgbClr val="000000"/>
                </a:solidFill>
              </a:rPr>
              <a:t>Mild degrees of bradycardia, diastolic hypertension, a narrow pulse pressure &amp; relatively quiet precordium, &amp; decreased intensity of the apical impulse are all </a:t>
            </a:r>
            <a:r>
              <a:rPr lang="en-IN" sz="1900" b="0" i="0" u="none" strike="noStrike" baseline="0" dirty="0">
                <a:solidFill>
                  <a:srgbClr val="000000"/>
                </a:solidFill>
              </a:rPr>
              <a:t>characteristic.</a:t>
            </a:r>
          </a:p>
          <a:p>
            <a:pPr algn="l"/>
            <a:endParaRPr lang="en-IN" sz="1900" b="0" i="0" u="none" strike="noStrike" baseline="0" dirty="0">
              <a:solidFill>
                <a:srgbClr val="000000"/>
              </a:solidFill>
            </a:endParaRPr>
          </a:p>
          <a:p>
            <a:pPr algn="l"/>
            <a:r>
              <a:rPr lang="en-US" sz="1900" b="0" i="0" u="none" strike="noStrike" baseline="0" dirty="0">
                <a:solidFill>
                  <a:srgbClr val="000000"/>
                </a:solidFill>
              </a:rPr>
              <a:t>Hypothyroidism also increases total </a:t>
            </a:r>
            <a:r>
              <a:rPr lang="en-US" sz="1900" dirty="0">
                <a:solidFill>
                  <a:srgbClr val="000000"/>
                </a:solidFill>
              </a:rPr>
              <a:t>&amp; </a:t>
            </a:r>
            <a:r>
              <a:rPr lang="en-US" sz="1900" b="0" i="0" u="none" strike="noStrike" baseline="0" dirty="0">
                <a:solidFill>
                  <a:srgbClr val="000000"/>
                </a:solidFill>
              </a:rPr>
              <a:t>low-density lipoprotein (LDL) cholesterol in proportion to the rise in serum TSH levels.</a:t>
            </a:r>
          </a:p>
          <a:p>
            <a:pPr marL="0" indent="0" algn="l">
              <a:buNone/>
            </a:pPr>
            <a:r>
              <a:rPr lang="en-US" sz="1900" b="0" i="0" u="none" strike="noStrike" baseline="0" dirty="0">
                <a:solidFill>
                  <a:srgbClr val="000000"/>
                </a:solidFill>
              </a:rPr>
              <a:t> </a:t>
            </a:r>
          </a:p>
          <a:p>
            <a:pPr algn="l"/>
            <a:r>
              <a:rPr lang="en-US" sz="1900" dirty="0">
                <a:solidFill>
                  <a:srgbClr val="000000"/>
                </a:solidFill>
              </a:rPr>
              <a:t>The </a:t>
            </a:r>
            <a:r>
              <a:rPr lang="en-US" sz="1900" b="0" i="0" u="none" strike="noStrike" baseline="0" dirty="0">
                <a:solidFill>
                  <a:srgbClr val="000000"/>
                </a:solidFill>
              </a:rPr>
              <a:t>primary mechanism involves changes in LDL metabolism caused by decreases in the hepatic LDL receptor number &amp; reduced activity of cholesterol 7α-hydroxylase, an enzyme that lowers cholesterol levels.</a:t>
            </a:r>
          </a:p>
          <a:p>
            <a:pPr algn="l"/>
            <a:endParaRPr lang="en-US" sz="1900" dirty="0">
              <a:solidFill>
                <a:srgbClr val="0000EF"/>
              </a:solidFill>
            </a:endParaRPr>
          </a:p>
        </p:txBody>
      </p:sp>
    </p:spTree>
    <p:extLst>
      <p:ext uri="{BB962C8B-B14F-4D97-AF65-F5344CB8AC3E}">
        <p14:creationId xmlns:p14="http://schemas.microsoft.com/office/powerpoint/2010/main" val="27165190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5B7B3F-01AD-4A90-A922-24EB6318EBCD}"/>
              </a:ext>
            </a:extLst>
          </p:cNvPr>
          <p:cNvSpPr>
            <a:spLocks noGrp="1"/>
          </p:cNvSpPr>
          <p:nvPr>
            <p:ph idx="1"/>
          </p:nvPr>
        </p:nvSpPr>
        <p:spPr>
          <a:xfrm>
            <a:off x="480060" y="914400"/>
            <a:ext cx="8183880" cy="5413248"/>
          </a:xfrm>
        </p:spPr>
        <p:txBody>
          <a:bodyPr>
            <a:normAutofit/>
          </a:bodyPr>
          <a:lstStyle/>
          <a:p>
            <a:r>
              <a:rPr lang="en-US" sz="1900" b="0" i="0" u="none" strike="noStrike" baseline="0" dirty="0"/>
              <a:t>The serum creatine kinase (CK) level rises from 50% to 10-fold in up to 30% of patients with </a:t>
            </a:r>
            <a:r>
              <a:rPr lang="en-IN" sz="1900" b="0" i="0" u="none" strike="noStrike" baseline="0" dirty="0"/>
              <a:t>hypothyroidism. </a:t>
            </a:r>
            <a:endParaRPr lang="en-IN" sz="1900" dirty="0"/>
          </a:p>
          <a:p>
            <a:pPr marL="0" indent="0" algn="l">
              <a:buNone/>
            </a:pPr>
            <a:endParaRPr lang="en-US" sz="1900" dirty="0"/>
          </a:p>
          <a:p>
            <a:pPr algn="l"/>
            <a:r>
              <a:rPr lang="en-US" sz="1900" b="0" i="0" u="none" strike="noStrike" baseline="0" dirty="0"/>
              <a:t>Pericardial effusions can occur, &amp; occasionally, they are large &amp; cause the appearance of cardiomegaly on chest radiographs. </a:t>
            </a:r>
          </a:p>
          <a:p>
            <a:pPr algn="l"/>
            <a:endParaRPr lang="en-US" sz="1900" b="0" i="0" u="none" strike="noStrike" baseline="0" dirty="0"/>
          </a:p>
          <a:p>
            <a:pPr algn="l"/>
            <a:r>
              <a:rPr lang="en-US" sz="1900" b="0" i="0" u="none" strike="noStrike" baseline="0" dirty="0"/>
              <a:t>Echocardiography demonstrates small to moderate effusions in up to 30% of overtly hypothyroid patients.</a:t>
            </a:r>
          </a:p>
          <a:p>
            <a:pPr marL="0" indent="0" algn="l">
              <a:buNone/>
            </a:pPr>
            <a:endParaRPr lang="en-US" sz="1900" b="0" i="0" u="none" strike="noStrike" baseline="0" dirty="0"/>
          </a:p>
          <a:p>
            <a:pPr algn="l"/>
            <a:r>
              <a:rPr lang="en-US" sz="1900" b="0" i="0" u="none" strike="noStrike" baseline="0" dirty="0">
                <a:solidFill>
                  <a:srgbClr val="000000"/>
                </a:solidFill>
              </a:rPr>
              <a:t>As a result of changes in ion channel expression &amp; parasympathetic tone the ECG in hypothyroidism may show sinus bradycardia, low voltage, &amp; prolongation of the action potential duration &amp; QT interval. </a:t>
            </a:r>
          </a:p>
        </p:txBody>
      </p:sp>
    </p:spTree>
    <p:extLst>
      <p:ext uri="{BB962C8B-B14F-4D97-AF65-F5344CB8AC3E}">
        <p14:creationId xmlns:p14="http://schemas.microsoft.com/office/powerpoint/2010/main" val="20614635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F259D6-973D-4014-B25C-B1BB69B420D5}"/>
              </a:ext>
            </a:extLst>
          </p:cNvPr>
          <p:cNvSpPr>
            <a:spLocks noGrp="1"/>
          </p:cNvSpPr>
          <p:nvPr>
            <p:ph idx="1"/>
          </p:nvPr>
        </p:nvSpPr>
        <p:spPr>
          <a:xfrm>
            <a:off x="480060" y="990600"/>
            <a:ext cx="8183880" cy="5565648"/>
          </a:xfrm>
        </p:spPr>
        <p:txBody>
          <a:bodyPr>
            <a:normAutofit/>
          </a:bodyPr>
          <a:lstStyle/>
          <a:p>
            <a:pPr algn="l"/>
            <a:r>
              <a:rPr lang="en-US" sz="1900" b="0" i="0" u="none" strike="noStrike" baseline="0" dirty="0">
                <a:solidFill>
                  <a:srgbClr val="000000"/>
                </a:solidFill>
              </a:rPr>
              <a:t>The QT prolongation predisposes patients to ventricular arrhythmias, &amp; in some patients with acquired </a:t>
            </a:r>
            <a:r>
              <a:rPr lang="en-US" sz="1900" b="0" i="0" u="none" strike="noStrike" baseline="0" dirty="0" err="1">
                <a:solidFill>
                  <a:srgbClr val="000000"/>
                </a:solidFill>
              </a:rPr>
              <a:t>torsades</a:t>
            </a:r>
            <a:r>
              <a:rPr lang="en-US" sz="1900" b="0" i="0" u="none" strike="noStrike" baseline="0" dirty="0">
                <a:solidFill>
                  <a:srgbClr val="000000"/>
                </a:solidFill>
              </a:rPr>
              <a:t> de pointes, the disorder has improved or completely resolved with thyroid hormone </a:t>
            </a:r>
            <a:r>
              <a:rPr lang="en-IN" sz="1900" b="0" i="0" u="none" strike="noStrike" baseline="0" dirty="0">
                <a:solidFill>
                  <a:srgbClr val="000000"/>
                </a:solidFill>
              </a:rPr>
              <a:t>replacement.</a:t>
            </a:r>
          </a:p>
          <a:p>
            <a:pPr marL="0" indent="0" algn="l">
              <a:buNone/>
            </a:pPr>
            <a:endParaRPr lang="en-IN" sz="1900" b="0" i="0" u="none" strike="noStrike" baseline="0" dirty="0">
              <a:solidFill>
                <a:srgbClr val="0000EF"/>
              </a:solidFill>
            </a:endParaRPr>
          </a:p>
          <a:p>
            <a:pPr algn="l"/>
            <a:r>
              <a:rPr lang="en-US" sz="1900" b="0" i="0" u="none" strike="noStrike" baseline="0" dirty="0">
                <a:solidFill>
                  <a:srgbClr val="000000"/>
                </a:solidFill>
              </a:rPr>
              <a:t>Increases in risk factors for atherosclerosis, including hypercholesterolemia, hypertension, endothelial dysfunction, &amp; elevated levels of homocysteine, may elevate the risk for atherosclerosis &amp; coronary &amp; systemic vascular disease in patients with hypothyroidism.</a:t>
            </a:r>
            <a:endParaRPr lang="en-IN" sz="1900" dirty="0"/>
          </a:p>
          <a:p>
            <a:endParaRPr lang="en-IN" dirty="0"/>
          </a:p>
        </p:txBody>
      </p:sp>
    </p:spTree>
    <p:extLst>
      <p:ext uri="{BB962C8B-B14F-4D97-AF65-F5344CB8AC3E}">
        <p14:creationId xmlns:p14="http://schemas.microsoft.com/office/powerpoint/2010/main" val="17893591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51E65-850C-4763-8BD1-BE56EED96E44}"/>
              </a:ext>
            </a:extLst>
          </p:cNvPr>
          <p:cNvSpPr>
            <a:spLocks noGrp="1"/>
          </p:cNvSpPr>
          <p:nvPr>
            <p:ph type="title"/>
          </p:nvPr>
        </p:nvSpPr>
        <p:spPr>
          <a:xfrm>
            <a:off x="467751" y="152400"/>
            <a:ext cx="8183880" cy="1051560"/>
          </a:xfrm>
        </p:spPr>
        <p:txBody>
          <a:bodyPr>
            <a:normAutofit/>
          </a:bodyPr>
          <a:lstStyle/>
          <a:p>
            <a:r>
              <a:rPr lang="en-IN" sz="2200" b="1" i="0" u="none" strike="noStrike" baseline="0" dirty="0">
                <a:solidFill>
                  <a:schemeClr val="accent1"/>
                </a:solidFill>
              </a:rPr>
              <a:t>Treatment of Overt Hypothyroidism</a:t>
            </a:r>
            <a:br>
              <a:rPr lang="en-IN" sz="2200" b="1" i="0" u="none" strike="noStrike" baseline="0" dirty="0">
                <a:solidFill>
                  <a:schemeClr val="accent1"/>
                </a:solidFill>
              </a:rPr>
            </a:br>
            <a:endParaRPr lang="en-IN" sz="2200" dirty="0">
              <a:solidFill>
                <a:schemeClr val="accent1"/>
              </a:solidFill>
            </a:endParaRPr>
          </a:p>
        </p:txBody>
      </p:sp>
      <p:sp>
        <p:nvSpPr>
          <p:cNvPr id="3" name="Content Placeholder 2">
            <a:extLst>
              <a:ext uri="{FF2B5EF4-FFF2-40B4-BE49-F238E27FC236}">
                <a16:creationId xmlns:a16="http://schemas.microsoft.com/office/drawing/2014/main" id="{199CECC0-6466-45AC-9841-4D2E8F374DAC}"/>
              </a:ext>
            </a:extLst>
          </p:cNvPr>
          <p:cNvSpPr>
            <a:spLocks noGrp="1"/>
          </p:cNvSpPr>
          <p:nvPr>
            <p:ph idx="1"/>
          </p:nvPr>
        </p:nvSpPr>
        <p:spPr>
          <a:xfrm>
            <a:off x="480060" y="1447800"/>
            <a:ext cx="8183880" cy="4876800"/>
          </a:xfrm>
        </p:spPr>
        <p:txBody>
          <a:bodyPr>
            <a:normAutofit/>
          </a:bodyPr>
          <a:lstStyle/>
          <a:p>
            <a:pPr algn="l"/>
            <a:r>
              <a:rPr lang="en-US" sz="1900" b="0" i="0" u="none" strike="noStrike" baseline="0" dirty="0"/>
              <a:t>Replacement doses of purified preparations of </a:t>
            </a:r>
            <a:r>
              <a:rPr lang="en-US" sz="1900" b="0" i="0" u="none" strike="noStrike" baseline="0" dirty="0" err="1"/>
              <a:t>levo</a:t>
            </a:r>
            <a:r>
              <a:rPr lang="en-US" sz="1900" b="0" i="0" u="none" strike="noStrike" baseline="0" dirty="0"/>
              <a:t>-thyroxine sodium (L-T4) are the treatment of choice in </a:t>
            </a:r>
            <a:r>
              <a:rPr lang="en-IN" sz="1900" b="0" i="0" u="none" strike="noStrike" baseline="0" dirty="0"/>
              <a:t>hypothyroid patients.</a:t>
            </a:r>
          </a:p>
          <a:p>
            <a:pPr algn="l"/>
            <a:endParaRPr lang="en-IN" sz="1900" b="0" i="0" u="none" strike="noStrike" baseline="0" dirty="0"/>
          </a:p>
          <a:p>
            <a:pPr algn="l"/>
            <a:r>
              <a:rPr lang="en-US" sz="1900" b="1" i="0" u="none" strike="noStrike" baseline="0" dirty="0">
                <a:solidFill>
                  <a:srgbClr val="000000"/>
                </a:solidFill>
              </a:rPr>
              <a:t>Patients younger than 50 years with no history of heart disease generally tolerate full replacement doses of </a:t>
            </a:r>
            <a:r>
              <a:rPr lang="en-US" sz="1900" b="1" i="0" u="none" strike="noStrike" baseline="0" dirty="0" err="1">
                <a:solidFill>
                  <a:srgbClr val="000000"/>
                </a:solidFill>
              </a:rPr>
              <a:t>levo</a:t>
            </a:r>
            <a:r>
              <a:rPr lang="en-US" sz="1900" b="1" i="0" u="none" strike="noStrike" baseline="0" dirty="0">
                <a:solidFill>
                  <a:srgbClr val="000000"/>
                </a:solidFill>
              </a:rPr>
              <a:t>-thyroxine (1.5 </a:t>
            </a:r>
            <a:r>
              <a:rPr lang="en-US" sz="1900" b="1" i="0" u="none" strike="noStrike" baseline="0" dirty="0" err="1">
                <a:solidFill>
                  <a:srgbClr val="000000"/>
                </a:solidFill>
              </a:rPr>
              <a:t>μg</a:t>
            </a:r>
            <a:r>
              <a:rPr lang="en-US" sz="1900" b="1" i="0" u="none" strike="noStrike" baseline="0" dirty="0">
                <a:solidFill>
                  <a:srgbClr val="000000"/>
                </a:solidFill>
              </a:rPr>
              <a:t>/kg/day) </a:t>
            </a:r>
            <a:r>
              <a:rPr lang="en-US" sz="1900" b="0" i="0" u="none" strike="noStrike" baseline="0" dirty="0">
                <a:solidFill>
                  <a:srgbClr val="000000"/>
                </a:solidFill>
              </a:rPr>
              <a:t>without concern for untoward cardiac effects. </a:t>
            </a:r>
          </a:p>
          <a:p>
            <a:pPr algn="l"/>
            <a:endParaRPr lang="en-US" sz="1900" b="0" i="0" u="none" strike="noStrike" baseline="0" dirty="0">
              <a:solidFill>
                <a:srgbClr val="000000"/>
              </a:solidFill>
            </a:endParaRPr>
          </a:p>
        </p:txBody>
      </p:sp>
    </p:spTree>
    <p:extLst>
      <p:ext uri="{BB962C8B-B14F-4D97-AF65-F5344CB8AC3E}">
        <p14:creationId xmlns:p14="http://schemas.microsoft.com/office/powerpoint/2010/main" val="396777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2BB4C7-4285-4788-95EC-59AD9BB86D87}"/>
              </a:ext>
            </a:extLst>
          </p:cNvPr>
          <p:cNvSpPr>
            <a:spLocks noGrp="1"/>
          </p:cNvSpPr>
          <p:nvPr>
            <p:ph idx="1"/>
          </p:nvPr>
        </p:nvSpPr>
        <p:spPr>
          <a:xfrm>
            <a:off x="502920" y="530352"/>
            <a:ext cx="8183880" cy="6327648"/>
          </a:xfrm>
        </p:spPr>
        <p:txBody>
          <a:bodyPr>
            <a:normAutofit/>
          </a:bodyPr>
          <a:lstStyle/>
          <a:p>
            <a:pPr algn="l"/>
            <a:r>
              <a:rPr lang="en-US" sz="1900" b="0" i="0" u="none" strike="noStrike" baseline="0" dirty="0">
                <a:solidFill>
                  <a:srgbClr val="000000"/>
                </a:solidFill>
              </a:rPr>
              <a:t>This specific cardiomyopathy has three phases.</a:t>
            </a:r>
          </a:p>
          <a:p>
            <a:pPr algn="l"/>
            <a:endParaRPr lang="en-US" sz="1900" dirty="0">
              <a:solidFill>
                <a:srgbClr val="0000EF"/>
              </a:solidFill>
            </a:endParaRPr>
          </a:p>
          <a:p>
            <a:pPr algn="l"/>
            <a:r>
              <a:rPr lang="en-US" sz="1900" b="0" i="0" u="none" strike="noStrike" baseline="0" dirty="0">
                <a:solidFill>
                  <a:srgbClr val="000000"/>
                </a:solidFill>
              </a:rPr>
              <a:t>The</a:t>
            </a:r>
            <a:r>
              <a:rPr lang="en-US" sz="1900" dirty="0">
                <a:solidFill>
                  <a:srgbClr val="000000"/>
                </a:solidFill>
              </a:rPr>
              <a:t> </a:t>
            </a:r>
            <a:r>
              <a:rPr lang="en-US" sz="1900" b="1" i="1" u="none" strike="noStrike" baseline="0" dirty="0">
                <a:solidFill>
                  <a:srgbClr val="000000"/>
                </a:solidFill>
              </a:rPr>
              <a:t>first</a:t>
            </a:r>
            <a:r>
              <a:rPr lang="en-US" sz="1900" b="0" i="0" u="none" strike="noStrike" baseline="0" dirty="0">
                <a:solidFill>
                  <a:srgbClr val="000000"/>
                </a:solidFill>
              </a:rPr>
              <a:t> phase typically develops in young patients with new-onset acromegaly &amp; involves a </a:t>
            </a:r>
            <a:r>
              <a:rPr lang="en-US" sz="1900" b="1" i="0" u="none" strike="noStrike" baseline="0" dirty="0">
                <a:solidFill>
                  <a:srgbClr val="000000"/>
                </a:solidFill>
              </a:rPr>
              <a:t>hyperkinetic syndrome with increased myocardial contractility &amp; enhanced cardiac output.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The </a:t>
            </a:r>
            <a:r>
              <a:rPr lang="en-US" sz="1900" b="1" i="1" u="none" strike="noStrike" baseline="0" dirty="0">
                <a:solidFill>
                  <a:srgbClr val="000000"/>
                </a:solidFill>
              </a:rPr>
              <a:t>second</a:t>
            </a:r>
            <a:r>
              <a:rPr lang="en-US" sz="1900" b="0" i="0" u="none" strike="noStrike" baseline="0" dirty="0">
                <a:solidFill>
                  <a:srgbClr val="000000"/>
                </a:solidFill>
              </a:rPr>
              <a:t> phase of cardiomyopathy has more evident </a:t>
            </a:r>
            <a:r>
              <a:rPr lang="en-US" sz="1900" b="1" i="0" u="none" strike="noStrike" baseline="0" dirty="0">
                <a:solidFill>
                  <a:srgbClr val="000000"/>
                </a:solidFill>
              </a:rPr>
              <a:t>hypertrophy  &amp; is associated with impaired diastolic filling</a:t>
            </a:r>
            <a:r>
              <a:rPr lang="en-US" sz="1900" b="0" i="0" u="none" strike="noStrike" baseline="0" dirty="0">
                <a:solidFill>
                  <a:srgbClr val="000000"/>
                </a:solidFill>
              </a:rPr>
              <a:t>, which </a:t>
            </a:r>
            <a:r>
              <a:rPr lang="en-US" sz="1900" b="1" i="0" u="none" strike="noStrike" baseline="0" dirty="0">
                <a:solidFill>
                  <a:srgbClr val="000000"/>
                </a:solidFill>
              </a:rPr>
              <a:t>reduces the cardiac performance during exercise. </a:t>
            </a:r>
          </a:p>
          <a:p>
            <a:pPr algn="l"/>
            <a:endParaRPr lang="en-US" sz="1900" b="0" i="0" u="none" strike="noStrike" baseline="0" dirty="0">
              <a:solidFill>
                <a:srgbClr val="000000"/>
              </a:solidFill>
            </a:endParaRPr>
          </a:p>
          <a:p>
            <a:pPr algn="l"/>
            <a:r>
              <a:rPr lang="en-US" sz="1900" b="1" i="0" u="none" strike="noStrike" baseline="0" dirty="0">
                <a:solidFill>
                  <a:srgbClr val="000000"/>
                </a:solidFill>
              </a:rPr>
              <a:t> Third phase- Impaired systolic function &amp; low cardiac output </a:t>
            </a:r>
            <a:r>
              <a:rPr lang="en-US" sz="1900" b="0" i="0" u="none" strike="noStrike" baseline="0" dirty="0">
                <a:solidFill>
                  <a:srgbClr val="000000"/>
                </a:solidFill>
              </a:rPr>
              <a:t>progressively develop in the </a:t>
            </a:r>
            <a:r>
              <a:rPr lang="en-US" sz="1900" b="1" i="1" u="none" strike="noStrike" baseline="0" dirty="0">
                <a:solidFill>
                  <a:srgbClr val="000000"/>
                </a:solidFill>
              </a:rPr>
              <a:t>late</a:t>
            </a:r>
            <a:r>
              <a:rPr lang="en-US" sz="1900" b="0" i="0" u="none" strike="noStrike" baseline="0" dirty="0">
                <a:solidFill>
                  <a:srgbClr val="000000"/>
                </a:solidFill>
              </a:rPr>
              <a:t> phase of the disease in patients in whom acromegaly is undiagnosed or undertreated. Heart failure can complicate this late phase of the disease</a:t>
            </a:r>
            <a:endParaRPr lang="en-IN" sz="1900" dirty="0"/>
          </a:p>
          <a:p>
            <a:endParaRPr lang="en-IN" dirty="0"/>
          </a:p>
        </p:txBody>
      </p:sp>
    </p:spTree>
    <p:extLst>
      <p:ext uri="{BB962C8B-B14F-4D97-AF65-F5344CB8AC3E}">
        <p14:creationId xmlns:p14="http://schemas.microsoft.com/office/powerpoint/2010/main" val="32275813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59E099-233E-4771-B888-F8C9A52D4E89}"/>
              </a:ext>
            </a:extLst>
          </p:cNvPr>
          <p:cNvSpPr>
            <a:spLocks noGrp="1"/>
          </p:cNvSpPr>
          <p:nvPr>
            <p:ph idx="1"/>
          </p:nvPr>
        </p:nvSpPr>
        <p:spPr>
          <a:xfrm>
            <a:off x="502920" y="530352"/>
            <a:ext cx="8183880" cy="5337048"/>
          </a:xfrm>
        </p:spPr>
        <p:txBody>
          <a:bodyPr>
            <a:normAutofit/>
          </a:bodyPr>
          <a:lstStyle/>
          <a:p>
            <a:pPr algn="l"/>
            <a:endParaRPr lang="en-US" sz="1900" b="0" i="0" u="none" strike="noStrike" baseline="0" dirty="0">
              <a:solidFill>
                <a:srgbClr val="000000"/>
              </a:solidFill>
            </a:endParaRPr>
          </a:p>
          <a:p>
            <a:pPr algn="l"/>
            <a:r>
              <a:rPr lang="en-US" sz="1900" b="0" i="0" u="none" strike="noStrike" baseline="0" dirty="0">
                <a:solidFill>
                  <a:srgbClr val="000000"/>
                </a:solidFill>
              </a:rPr>
              <a:t>Patients older than 50 years with known or suspected coronary artery disease have more complicated issues.</a:t>
            </a:r>
          </a:p>
          <a:p>
            <a:pPr algn="l"/>
            <a:endParaRPr lang="en-US" sz="1900" dirty="0">
              <a:solidFill>
                <a:srgbClr val="0000EF"/>
              </a:solidFill>
            </a:endParaRPr>
          </a:p>
          <a:p>
            <a:pPr algn="l"/>
            <a:r>
              <a:rPr lang="en-US" sz="1900" b="0" i="0" u="none" strike="noStrike" baseline="0" dirty="0">
                <a:solidFill>
                  <a:srgbClr val="000000"/>
                </a:solidFill>
              </a:rPr>
              <a:t>Three major issues arise. </a:t>
            </a:r>
            <a:endParaRPr lang="en-US" sz="1900" dirty="0">
              <a:solidFill>
                <a:srgbClr val="000000"/>
              </a:solidFill>
            </a:endParaRPr>
          </a:p>
          <a:p>
            <a:pPr algn="l"/>
            <a:endParaRPr lang="en-US" sz="1900" b="0" i="0" u="none" strike="noStrike" baseline="0" dirty="0">
              <a:solidFill>
                <a:srgbClr val="000000"/>
              </a:solidFill>
            </a:endParaRPr>
          </a:p>
          <a:p>
            <a:pPr marL="0" indent="0" algn="l">
              <a:buNone/>
            </a:pPr>
            <a:r>
              <a:rPr lang="en-US" sz="1900" b="0" i="0" u="none" strike="noStrike" baseline="0" dirty="0">
                <a:solidFill>
                  <a:srgbClr val="000000"/>
                </a:solidFill>
              </a:rPr>
              <a:t>The </a:t>
            </a:r>
            <a:r>
              <a:rPr lang="en-US" sz="1900" b="1" i="1" u="none" strike="noStrike" baseline="0" dirty="0">
                <a:solidFill>
                  <a:srgbClr val="000000"/>
                </a:solidFill>
              </a:rPr>
              <a:t>first</a:t>
            </a:r>
            <a:r>
              <a:rPr lang="en-US" sz="1900" b="0" i="0" u="none" strike="noStrike" baseline="0" dirty="0">
                <a:solidFill>
                  <a:srgbClr val="000000"/>
                </a:solidFill>
              </a:rPr>
              <a:t> is </a:t>
            </a:r>
            <a:r>
              <a:rPr lang="en-US" sz="1900" b="1" i="0" u="none" strike="noStrike" baseline="0" dirty="0">
                <a:solidFill>
                  <a:srgbClr val="000000"/>
                </a:solidFill>
              </a:rPr>
              <a:t>whether to perform coronary artery revascularization before initiating thyroid hormone replacement. </a:t>
            </a:r>
          </a:p>
          <a:p>
            <a:pPr algn="l"/>
            <a:endParaRPr lang="en-US" sz="1900" b="1" i="0" u="none" strike="noStrike" baseline="0" dirty="0">
              <a:solidFill>
                <a:srgbClr val="000000"/>
              </a:solidFill>
            </a:endParaRPr>
          </a:p>
          <a:p>
            <a:pPr algn="l"/>
            <a:r>
              <a:rPr lang="en-US" sz="1900" b="0" i="0" u="none" strike="noStrike" baseline="0" dirty="0">
                <a:solidFill>
                  <a:srgbClr val="000000"/>
                </a:solidFill>
              </a:rPr>
              <a:t>If patients are not candidates for percutaneous intervention &amp; have unstable angina, left main coronary artery disease, or three-vessel disease with impaired left ventricular function, even in the setting of overt hypothyroidism, coronary artery bypass grafting can be performed.</a:t>
            </a:r>
          </a:p>
          <a:p>
            <a:pPr algn="l"/>
            <a:endParaRPr lang="en-US" sz="1900" b="0" i="0" u="none" strike="noStrike" baseline="0" dirty="0">
              <a:solidFill>
                <a:srgbClr val="000000"/>
              </a:solidFill>
            </a:endParaRPr>
          </a:p>
          <a:p>
            <a:endParaRPr lang="en-IN" dirty="0"/>
          </a:p>
        </p:txBody>
      </p:sp>
    </p:spTree>
    <p:extLst>
      <p:ext uri="{BB962C8B-B14F-4D97-AF65-F5344CB8AC3E}">
        <p14:creationId xmlns:p14="http://schemas.microsoft.com/office/powerpoint/2010/main" val="31620859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EE3E-6E8E-4B8F-B55B-2DC619452B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BAC362B-6B13-44CE-81CD-A97A1114340D}"/>
              </a:ext>
            </a:extLst>
          </p:cNvPr>
          <p:cNvSpPr>
            <a:spLocks noGrp="1"/>
          </p:cNvSpPr>
          <p:nvPr>
            <p:ph idx="1"/>
          </p:nvPr>
        </p:nvSpPr>
        <p:spPr>
          <a:xfrm>
            <a:off x="502920" y="530352"/>
            <a:ext cx="8183880" cy="5870448"/>
          </a:xfrm>
        </p:spPr>
        <p:txBody>
          <a:bodyPr>
            <a:normAutofit/>
          </a:bodyPr>
          <a:lstStyle/>
          <a:p>
            <a:pPr algn="l"/>
            <a:r>
              <a:rPr lang="en-US" sz="2000" b="0" i="0" u="none" strike="noStrike" baseline="0" dirty="0"/>
              <a:t>The </a:t>
            </a:r>
            <a:r>
              <a:rPr lang="en-US" sz="2000" b="1" i="1" u="none" strike="noStrike" baseline="0" dirty="0"/>
              <a:t>second</a:t>
            </a:r>
            <a:r>
              <a:rPr lang="en-US" sz="2000" b="0" i="0" u="none" strike="noStrike" baseline="0" dirty="0"/>
              <a:t> issue- patients with known stable cardiac disease in whom cardiac revascularization is not clinically indicated. </a:t>
            </a:r>
          </a:p>
          <a:p>
            <a:pPr marL="0" indent="0" algn="l">
              <a:buNone/>
            </a:pPr>
            <a:r>
              <a:rPr lang="en-US" sz="2000" b="1" i="0" u="none" strike="noStrike" baseline="0" dirty="0"/>
              <a:t>  Treatment </a:t>
            </a:r>
            <a:r>
              <a:rPr lang="en-US" sz="2000" b="0" i="0" u="none" strike="noStrike" baseline="0" dirty="0"/>
              <a:t>of such patients should begin with low doses (</a:t>
            </a:r>
            <a:r>
              <a:rPr lang="en-US" sz="2000" b="1" i="0" u="none" strike="noStrike" baseline="0" dirty="0"/>
              <a:t>12.5μg) </a:t>
            </a:r>
            <a:r>
              <a:rPr lang="en-US" sz="2000" b="0" i="0" u="none" strike="noStrike" baseline="0" dirty="0"/>
              <a:t>of </a:t>
            </a:r>
            <a:r>
              <a:rPr lang="en-US" sz="2000" b="0" i="0" u="none" strike="noStrike" baseline="0" dirty="0" err="1"/>
              <a:t>levo</a:t>
            </a:r>
            <a:r>
              <a:rPr lang="en-US" sz="2000" b="0" i="0" u="none" strike="noStrike" baseline="0" dirty="0"/>
              <a:t>-thyroxine &amp; then stepwise increases</a:t>
            </a:r>
            <a:r>
              <a:rPr lang="en-US" sz="2000" dirty="0"/>
              <a:t> </a:t>
            </a:r>
            <a:r>
              <a:rPr lang="en-US" sz="2000" b="0" i="0" u="none" strike="noStrike" baseline="0" dirty="0"/>
              <a:t>(12.5 to 25 </a:t>
            </a:r>
            <a:r>
              <a:rPr lang="en-US" sz="2000" b="0" i="0" u="none" strike="noStrike" baseline="0" dirty="0" err="1"/>
              <a:t>μg</a:t>
            </a:r>
            <a:r>
              <a:rPr lang="en-US" sz="2000" b="0" i="0" u="none" strike="noStrike" baseline="0" dirty="0"/>
              <a:t>) every 6 to 8 weeks until the serum TSH </a:t>
            </a:r>
            <a:r>
              <a:rPr lang="en-IN" sz="2000" b="0" i="0" u="none" strike="noStrike" baseline="0" dirty="0"/>
              <a:t>level normalizes.</a:t>
            </a:r>
          </a:p>
          <a:p>
            <a:pPr algn="l"/>
            <a:endParaRPr lang="en-IN" sz="2000" b="0" i="0" u="none" strike="noStrike" baseline="0" dirty="0"/>
          </a:p>
          <a:p>
            <a:pPr algn="l"/>
            <a:r>
              <a:rPr lang="en-US" sz="2000" b="0" i="0" u="none" strike="noStrike" baseline="0" dirty="0"/>
              <a:t>The </a:t>
            </a:r>
            <a:r>
              <a:rPr lang="en-US" sz="2000" b="1" i="1" u="none" strike="noStrike" baseline="0" dirty="0"/>
              <a:t>third</a:t>
            </a:r>
            <a:r>
              <a:rPr lang="en-US" sz="2000" b="0" i="0" u="none" strike="noStrike" baseline="0" dirty="0"/>
              <a:t> </a:t>
            </a:r>
            <a:r>
              <a:rPr lang="en-US" sz="2000" dirty="0"/>
              <a:t>- </a:t>
            </a:r>
            <a:r>
              <a:rPr lang="en-US" sz="2000" b="0" i="0" u="none" strike="noStrike" baseline="0" dirty="0"/>
              <a:t>involves patients who although potentially at risk for coronary artery disease, exhibit no clinical signs or symptoms. </a:t>
            </a:r>
          </a:p>
          <a:p>
            <a:pPr marL="0" indent="0" algn="l">
              <a:buNone/>
            </a:pPr>
            <a:endParaRPr lang="en-US" sz="2000" b="0" i="0" u="none" strike="noStrike" baseline="0" dirty="0"/>
          </a:p>
          <a:p>
            <a:pPr algn="l"/>
            <a:r>
              <a:rPr lang="en-US" sz="2000" b="0" i="0" u="none" strike="noStrike" baseline="0" dirty="0"/>
              <a:t>In this group, thyroid hormone replacement can start at </a:t>
            </a:r>
            <a:r>
              <a:rPr lang="en-US" sz="2000" b="1" i="0" u="none" strike="noStrike" baseline="0" dirty="0"/>
              <a:t>low doses</a:t>
            </a:r>
            <a:r>
              <a:rPr lang="en-US" sz="2000" b="0" i="0" u="none" strike="noStrike" baseline="0" dirty="0"/>
              <a:t>, generally in the range of </a:t>
            </a:r>
            <a:r>
              <a:rPr lang="en-US" sz="2000" b="1" i="0" u="none" strike="noStrike" baseline="0" dirty="0"/>
              <a:t>25 to 50 </a:t>
            </a:r>
            <a:r>
              <a:rPr lang="en-US" sz="2000" b="1" i="0" u="none" strike="noStrike" baseline="0" dirty="0" err="1"/>
              <a:t>μg</a:t>
            </a:r>
            <a:r>
              <a:rPr lang="en-US" sz="2000" b="0" i="0" u="none" strike="noStrike" baseline="0" dirty="0"/>
              <a:t>/day, &amp; then increase by 25 </a:t>
            </a:r>
            <a:r>
              <a:rPr lang="en-US" sz="2000" b="0" i="0" u="none" strike="noStrike" baseline="0" dirty="0" err="1"/>
              <a:t>μg</a:t>
            </a:r>
            <a:r>
              <a:rPr lang="en-US" sz="2000" b="0" i="0" u="none" strike="noStrike" baseline="0" dirty="0"/>
              <a:t> every 6 to 8 weeks until the serum TSH level is normal. </a:t>
            </a:r>
          </a:p>
          <a:p>
            <a:pPr algn="l"/>
            <a:endParaRPr lang="en-IN" sz="2000" dirty="0"/>
          </a:p>
          <a:p>
            <a:endParaRPr lang="en-IN" dirty="0"/>
          </a:p>
        </p:txBody>
      </p:sp>
    </p:spTree>
    <p:extLst>
      <p:ext uri="{BB962C8B-B14F-4D97-AF65-F5344CB8AC3E}">
        <p14:creationId xmlns:p14="http://schemas.microsoft.com/office/powerpoint/2010/main" val="33890685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36F52A-3739-443B-A447-272932772E15}"/>
              </a:ext>
            </a:extLst>
          </p:cNvPr>
          <p:cNvSpPr>
            <a:spLocks noGrp="1"/>
          </p:cNvSpPr>
          <p:nvPr>
            <p:ph idx="1"/>
          </p:nvPr>
        </p:nvSpPr>
        <p:spPr>
          <a:xfrm>
            <a:off x="502920" y="530352"/>
            <a:ext cx="8183880" cy="5260848"/>
          </a:xfrm>
        </p:spPr>
        <p:txBody>
          <a:bodyPr>
            <a:normAutofit/>
          </a:bodyPr>
          <a:lstStyle/>
          <a:p>
            <a:pPr algn="l"/>
            <a:endParaRPr lang="en-US" sz="1900" dirty="0"/>
          </a:p>
          <a:p>
            <a:pPr algn="l"/>
            <a:r>
              <a:rPr lang="en-US" sz="1900" b="0" i="0" u="none" strike="noStrike" baseline="0" dirty="0">
                <a:solidFill>
                  <a:srgbClr val="000000"/>
                </a:solidFill>
              </a:rPr>
              <a:t>In the rare condition of </a:t>
            </a:r>
            <a:r>
              <a:rPr lang="en-US" sz="1900" b="0" i="1" u="none" strike="noStrike" baseline="0" dirty="0">
                <a:solidFill>
                  <a:srgbClr val="000000"/>
                </a:solidFill>
              </a:rPr>
              <a:t>myxedema coma </a:t>
            </a:r>
            <a:r>
              <a:rPr lang="en-US" sz="1900" b="0" i="0" u="none" strike="noStrike" baseline="0" dirty="0">
                <a:solidFill>
                  <a:srgbClr val="000000"/>
                </a:solidFill>
              </a:rPr>
              <a:t>characterized by the development of hypothermia, altered mental status, hypotension, bradycardia, &amp;</a:t>
            </a:r>
            <a:r>
              <a:rPr lang="en-US" sz="1900" dirty="0">
                <a:solidFill>
                  <a:srgbClr val="000000"/>
                </a:solidFill>
              </a:rPr>
              <a:t> </a:t>
            </a:r>
            <a:r>
              <a:rPr lang="en-US" sz="1900" b="0" i="0" u="none" strike="noStrike" baseline="0" dirty="0">
                <a:solidFill>
                  <a:srgbClr val="000000"/>
                </a:solidFill>
              </a:rPr>
              <a:t>hypoventilation in patients with severe &amp; long-standing hypothyroidism, the need for thyroid hormone replacement is more of an emergency.</a:t>
            </a:r>
          </a:p>
          <a:p>
            <a:pPr algn="l"/>
            <a:endParaRPr lang="en-US" sz="1900" dirty="0">
              <a:solidFill>
                <a:srgbClr val="0000EF"/>
              </a:solidFill>
            </a:endParaRPr>
          </a:p>
          <a:p>
            <a:pPr algn="l"/>
            <a:r>
              <a:rPr lang="en-US" sz="1900" b="0" i="0" u="none" strike="noStrike" baseline="0" dirty="0">
                <a:solidFill>
                  <a:srgbClr val="000000"/>
                </a:solidFill>
              </a:rPr>
              <a:t>Treatment can be accomplished by intravenous administration of 200 </a:t>
            </a:r>
            <a:r>
              <a:rPr lang="en-US" sz="1900" b="0" i="0" u="none" strike="noStrike" baseline="0" dirty="0" err="1">
                <a:solidFill>
                  <a:srgbClr val="000000"/>
                </a:solidFill>
              </a:rPr>
              <a:t>μg</a:t>
            </a:r>
            <a:r>
              <a:rPr lang="en-US" sz="1900" b="0" i="0" u="none" strike="noStrike" baseline="0" dirty="0">
                <a:solidFill>
                  <a:srgbClr val="000000"/>
                </a:solidFill>
              </a:rPr>
              <a:t> of L-T4 followed by 100 </a:t>
            </a:r>
            <a:r>
              <a:rPr lang="en-US" sz="1900" b="0" i="0" u="none" strike="noStrike" baseline="0" dirty="0" err="1">
                <a:solidFill>
                  <a:srgbClr val="000000"/>
                </a:solidFill>
              </a:rPr>
              <a:t>μg</a:t>
            </a:r>
            <a:r>
              <a:rPr lang="en-US" sz="1900" b="0" i="0" u="none" strike="noStrike" baseline="0" dirty="0">
                <a:solidFill>
                  <a:srgbClr val="000000"/>
                </a:solidFill>
              </a:rPr>
              <a:t> of L-T4 per day to restore vital functions in patients with severe coma.</a:t>
            </a:r>
          </a:p>
          <a:p>
            <a:pPr algn="l"/>
            <a:endParaRPr lang="en-US" sz="1900" dirty="0">
              <a:solidFill>
                <a:srgbClr val="000000"/>
              </a:solidFill>
            </a:endParaRPr>
          </a:p>
          <a:p>
            <a:r>
              <a:rPr lang="en-US" sz="1900" b="0" i="0" u="none" strike="noStrike" baseline="0" dirty="0">
                <a:solidFill>
                  <a:srgbClr val="000000"/>
                </a:solidFill>
              </a:rPr>
              <a:t>L-T3 may also be started simultaneously with L-T4 in a dosage of 10 to 20 </a:t>
            </a:r>
            <a:r>
              <a:rPr lang="en-US" sz="1900" b="0" i="0" u="none" strike="noStrike" baseline="0" dirty="0" err="1">
                <a:solidFill>
                  <a:srgbClr val="000000"/>
                </a:solidFill>
              </a:rPr>
              <a:t>μg</a:t>
            </a:r>
            <a:r>
              <a:rPr lang="en-US" sz="1900" b="0" i="0" u="none" strike="noStrike" baseline="0" dirty="0">
                <a:solidFill>
                  <a:srgbClr val="000000"/>
                </a:solidFill>
              </a:rPr>
              <a:t>, followed by 10 </a:t>
            </a:r>
            <a:r>
              <a:rPr lang="en-US" sz="1900" b="0" i="0" u="none" strike="noStrike" baseline="0" dirty="0" err="1">
                <a:solidFill>
                  <a:srgbClr val="000000"/>
                </a:solidFill>
              </a:rPr>
              <a:t>μg</a:t>
            </a:r>
            <a:r>
              <a:rPr lang="en-US" sz="1900" b="0" i="0" u="none" strike="noStrike" baseline="0" dirty="0">
                <a:solidFill>
                  <a:srgbClr val="000000"/>
                </a:solidFill>
              </a:rPr>
              <a:t> every 6 hours for 1 or 2 days until the patient's cerebral function improves.</a:t>
            </a:r>
          </a:p>
          <a:p>
            <a:pPr algn="l"/>
            <a:endParaRPr lang="en-US" sz="1900" b="0" i="0" u="none" strike="noStrike" baseline="0" dirty="0">
              <a:solidFill>
                <a:srgbClr val="000000"/>
              </a:solidFill>
            </a:endParaRPr>
          </a:p>
          <a:p>
            <a:pPr algn="l"/>
            <a:endParaRPr lang="en-IN" sz="1900" dirty="0"/>
          </a:p>
        </p:txBody>
      </p:sp>
    </p:spTree>
    <p:extLst>
      <p:ext uri="{BB962C8B-B14F-4D97-AF65-F5344CB8AC3E}">
        <p14:creationId xmlns:p14="http://schemas.microsoft.com/office/powerpoint/2010/main" val="36927047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8A0B3-13AE-4D72-ADDF-A95D16B80500}"/>
              </a:ext>
            </a:extLst>
          </p:cNvPr>
          <p:cNvSpPr>
            <a:spLocks noGrp="1"/>
          </p:cNvSpPr>
          <p:nvPr>
            <p:ph idx="1"/>
          </p:nvPr>
        </p:nvSpPr>
        <p:spPr>
          <a:xfrm>
            <a:off x="480060" y="914400"/>
            <a:ext cx="8183880" cy="5413248"/>
          </a:xfrm>
        </p:spPr>
        <p:txBody>
          <a:bodyPr>
            <a:normAutofit/>
          </a:bodyPr>
          <a:lstStyle/>
          <a:p>
            <a:pPr algn="l"/>
            <a:endParaRPr lang="en-US" sz="1900" b="0" i="0" u="none" strike="noStrike" baseline="0" dirty="0">
              <a:solidFill>
                <a:srgbClr val="000000"/>
              </a:solidFill>
            </a:endParaRPr>
          </a:p>
          <a:p>
            <a:pPr algn="l"/>
            <a:endParaRPr lang="en-US" sz="1900" dirty="0">
              <a:solidFill>
                <a:srgbClr val="000000"/>
              </a:solidFill>
            </a:endParaRPr>
          </a:p>
          <a:p>
            <a:pPr algn="l"/>
            <a:r>
              <a:rPr lang="en-US" sz="1900" b="0" i="0" u="none" strike="noStrike" baseline="0" dirty="0">
                <a:solidFill>
                  <a:srgbClr val="000000"/>
                </a:solidFill>
              </a:rPr>
              <a:t>Patients with myxedema coma require intensive care unit monitoring with volume repletion, gentle warming, &amp; ventilatory support in the presence of CO2 retention.</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Administration of hydrocortisone (50 to 100 mg three times daily) should be undertaken until the results of serum cortisol testing are obtained.</a:t>
            </a:r>
            <a:endParaRPr lang="en-IN" sz="1900" dirty="0"/>
          </a:p>
          <a:p>
            <a:pPr algn="l"/>
            <a:endParaRPr lang="en-US" sz="1900" dirty="0">
              <a:solidFill>
                <a:srgbClr val="0000EF"/>
              </a:solidFill>
            </a:endParaRPr>
          </a:p>
        </p:txBody>
      </p:sp>
    </p:spTree>
    <p:extLst>
      <p:ext uri="{BB962C8B-B14F-4D97-AF65-F5344CB8AC3E}">
        <p14:creationId xmlns:p14="http://schemas.microsoft.com/office/powerpoint/2010/main" val="38312218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11289-5DE1-474F-A28F-4AAF3A9F35D5}"/>
              </a:ext>
            </a:extLst>
          </p:cNvPr>
          <p:cNvSpPr>
            <a:spLocks noGrp="1"/>
          </p:cNvSpPr>
          <p:nvPr>
            <p:ph type="title"/>
          </p:nvPr>
        </p:nvSpPr>
        <p:spPr>
          <a:xfrm>
            <a:off x="381000" y="-60960"/>
            <a:ext cx="8183880" cy="1051560"/>
          </a:xfrm>
        </p:spPr>
        <p:txBody>
          <a:bodyPr>
            <a:normAutofit/>
          </a:bodyPr>
          <a:lstStyle/>
          <a:p>
            <a:r>
              <a:rPr lang="en-IN" sz="2400" b="1" i="0" u="none" strike="noStrike" baseline="0" dirty="0">
                <a:solidFill>
                  <a:schemeClr val="accent1"/>
                </a:solidFill>
              </a:rPr>
              <a:t>Subclinical Hyperthyroidism</a:t>
            </a:r>
            <a:endParaRPr lang="en-IN" sz="2400" dirty="0">
              <a:solidFill>
                <a:schemeClr val="accent1"/>
              </a:solidFill>
            </a:endParaRPr>
          </a:p>
        </p:txBody>
      </p:sp>
      <p:sp>
        <p:nvSpPr>
          <p:cNvPr id="3" name="Content Placeholder 2">
            <a:extLst>
              <a:ext uri="{FF2B5EF4-FFF2-40B4-BE49-F238E27FC236}">
                <a16:creationId xmlns:a16="http://schemas.microsoft.com/office/drawing/2014/main" id="{11779616-CD3D-423B-879C-C4A9F0BF2709}"/>
              </a:ext>
            </a:extLst>
          </p:cNvPr>
          <p:cNvSpPr>
            <a:spLocks noGrp="1"/>
          </p:cNvSpPr>
          <p:nvPr>
            <p:ph idx="1"/>
          </p:nvPr>
        </p:nvSpPr>
        <p:spPr>
          <a:xfrm>
            <a:off x="502920" y="1295400"/>
            <a:ext cx="8183880" cy="4572000"/>
          </a:xfrm>
        </p:spPr>
        <p:txBody>
          <a:bodyPr>
            <a:noAutofit/>
          </a:bodyPr>
          <a:lstStyle/>
          <a:p>
            <a:pPr algn="l"/>
            <a:r>
              <a:rPr lang="en-US" sz="1900" b="0" i="0" u="none" strike="noStrike" baseline="0" dirty="0"/>
              <a:t>Subclinical hyperthyroidism is diagnosed when the serum TSH level is persistently subnormal or undetectable (TSH &lt; 0.1 </a:t>
            </a:r>
            <a:r>
              <a:rPr lang="en-US" sz="1900" b="0" i="0" u="none" strike="noStrike" baseline="0" dirty="0" err="1"/>
              <a:t>mU</a:t>
            </a:r>
            <a:r>
              <a:rPr lang="en-US" sz="1900" b="0" i="0" u="none" strike="noStrike" baseline="0" dirty="0"/>
              <a:t>/L) &amp; free thyroid hormone levels are in the mid-to-high range of their </a:t>
            </a:r>
            <a:r>
              <a:rPr lang="en-IN" sz="1900" b="0" i="0" u="none" strike="noStrike" baseline="0" dirty="0"/>
              <a:t>reference intervals. </a:t>
            </a:r>
          </a:p>
          <a:p>
            <a:pPr algn="l"/>
            <a:endParaRPr lang="en-IN" sz="1900" b="0" i="0" u="none" strike="noStrike" baseline="0" dirty="0"/>
          </a:p>
          <a:p>
            <a:pPr algn="l"/>
            <a:r>
              <a:rPr lang="en-US" sz="1900" b="0" i="0" u="none" strike="noStrike" baseline="0" dirty="0">
                <a:solidFill>
                  <a:srgbClr val="000000"/>
                </a:solidFill>
              </a:rPr>
              <a:t>Sinus tachycardia &amp; atrial premature beats frequently occur in young patients, &amp; in older patients (&gt; 60 years), subclinical hyperthyroidism is not associated with symptoms of adrenergic overactivity; there may be associated weight loss, muscle weakness, &amp; most importantly atrial fibrillation.</a:t>
            </a:r>
            <a:endParaRPr lang="en-US" sz="1900" dirty="0">
              <a:solidFill>
                <a:srgbClr val="0000EF"/>
              </a:solidFill>
            </a:endParaRPr>
          </a:p>
          <a:p>
            <a:pPr marL="0" indent="0" algn="l">
              <a:buNone/>
            </a:pPr>
            <a:endParaRPr lang="en-US" sz="1900" b="0" i="0" u="none" strike="noStrike" baseline="0" dirty="0">
              <a:solidFill>
                <a:srgbClr val="0000EF"/>
              </a:solidFill>
            </a:endParaRPr>
          </a:p>
          <a:p>
            <a:pPr algn="l">
              <a:buFont typeface="Arial" panose="020B0604020202020204" pitchFamily="34" charset="0"/>
              <a:buChar char="•"/>
            </a:pPr>
            <a:r>
              <a:rPr lang="en-US" sz="1900" b="0" i="0" u="none" strike="noStrike" baseline="0" dirty="0">
                <a:solidFill>
                  <a:srgbClr val="000000"/>
                </a:solidFill>
              </a:rPr>
              <a:t>Data from all the available </a:t>
            </a:r>
            <a:r>
              <a:rPr lang="en-US" sz="1900" b="0" i="0" u="none" strike="noStrike" baseline="0" dirty="0" err="1">
                <a:solidFill>
                  <a:srgbClr val="000000"/>
                </a:solidFill>
              </a:rPr>
              <a:t>metaanalyses</a:t>
            </a:r>
            <a:r>
              <a:rPr lang="en-US" sz="1900" dirty="0">
                <a:solidFill>
                  <a:srgbClr val="000000"/>
                </a:solidFill>
              </a:rPr>
              <a:t> </a:t>
            </a:r>
            <a:r>
              <a:rPr lang="en-US" sz="1900" b="0" i="0" u="none" strike="noStrike" baseline="0" dirty="0">
                <a:solidFill>
                  <a:srgbClr val="000000"/>
                </a:solidFill>
              </a:rPr>
              <a:t>demonstrate that subclinical hyperthyroidism is associated with an increased risk of total mortality, coronary heart mortality, incident atrial fibrillation, &amp; heart failure.</a:t>
            </a:r>
            <a:endParaRPr lang="en-IN" sz="1900" dirty="0"/>
          </a:p>
        </p:txBody>
      </p:sp>
    </p:spTree>
    <p:extLst>
      <p:ext uri="{BB962C8B-B14F-4D97-AF65-F5344CB8AC3E}">
        <p14:creationId xmlns:p14="http://schemas.microsoft.com/office/powerpoint/2010/main" val="18090361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70A6-0251-4D6B-86A9-FA6E6411A9DC}"/>
              </a:ext>
            </a:extLst>
          </p:cNvPr>
          <p:cNvSpPr>
            <a:spLocks noGrp="1"/>
          </p:cNvSpPr>
          <p:nvPr>
            <p:ph type="title"/>
          </p:nvPr>
        </p:nvSpPr>
        <p:spPr>
          <a:xfrm>
            <a:off x="480060" y="0"/>
            <a:ext cx="8183880" cy="1051560"/>
          </a:xfrm>
        </p:spPr>
        <p:txBody>
          <a:bodyPr>
            <a:normAutofit/>
          </a:bodyPr>
          <a:lstStyle/>
          <a:p>
            <a:r>
              <a:rPr lang="en-IN" sz="2400" b="1" i="0" u="none" strike="noStrike" baseline="0" dirty="0">
                <a:solidFill>
                  <a:schemeClr val="accent1"/>
                </a:solidFill>
              </a:rPr>
              <a:t>Subclinical Hypothyroidism</a:t>
            </a:r>
            <a:endParaRPr lang="en-IN" sz="2400" dirty="0">
              <a:solidFill>
                <a:schemeClr val="accent1"/>
              </a:solidFill>
            </a:endParaRPr>
          </a:p>
        </p:txBody>
      </p:sp>
      <p:sp>
        <p:nvSpPr>
          <p:cNvPr id="3" name="Content Placeholder 2">
            <a:extLst>
              <a:ext uri="{FF2B5EF4-FFF2-40B4-BE49-F238E27FC236}">
                <a16:creationId xmlns:a16="http://schemas.microsoft.com/office/drawing/2014/main" id="{10378548-2A60-422F-B79C-57F96E760506}"/>
              </a:ext>
            </a:extLst>
          </p:cNvPr>
          <p:cNvSpPr>
            <a:spLocks noGrp="1"/>
          </p:cNvSpPr>
          <p:nvPr>
            <p:ph idx="1"/>
          </p:nvPr>
        </p:nvSpPr>
        <p:spPr>
          <a:xfrm>
            <a:off x="491783" y="1752600"/>
            <a:ext cx="8183880" cy="4648200"/>
          </a:xfrm>
        </p:spPr>
        <p:txBody>
          <a:bodyPr>
            <a:noAutofit/>
          </a:bodyPr>
          <a:lstStyle/>
          <a:p>
            <a:pPr algn="l"/>
            <a:r>
              <a:rPr lang="en-US" sz="1900" b="0" i="0" u="none" strike="noStrike" baseline="0" dirty="0">
                <a:solidFill>
                  <a:srgbClr val="000000"/>
                </a:solidFill>
              </a:rPr>
              <a:t>Subclinical hypothyroidism is diagnosed when the serum TSH is above the upper limit of the normal reference range &amp; free thyroid hormones are within their respective reference range.</a:t>
            </a:r>
          </a:p>
          <a:p>
            <a:pPr algn="l"/>
            <a:endParaRPr lang="en-US" sz="1900" dirty="0">
              <a:solidFill>
                <a:srgbClr val="0000EF"/>
              </a:solidFill>
            </a:endParaRPr>
          </a:p>
          <a:p>
            <a:pPr algn="l"/>
            <a:r>
              <a:rPr lang="en-IN" sz="1900" b="0" i="0" u="none" strike="noStrike" baseline="0" dirty="0"/>
              <a:t>Patients</a:t>
            </a:r>
            <a:r>
              <a:rPr lang="en-IN" sz="1900" dirty="0"/>
              <a:t> </a:t>
            </a:r>
            <a:r>
              <a:rPr lang="en-US" sz="1900" b="0" i="0" u="none" strike="noStrike" baseline="0" dirty="0"/>
              <a:t>may have mild disease (TSH 4.5 to 9.9 </a:t>
            </a:r>
            <a:r>
              <a:rPr lang="en-US" sz="1900" b="0" i="0" u="none" strike="noStrike" baseline="0" dirty="0" err="1"/>
              <a:t>mU</a:t>
            </a:r>
            <a:r>
              <a:rPr lang="en-US" sz="1900" b="0" i="0" u="none" strike="noStrike" baseline="0" dirty="0"/>
              <a:t>/L) or more severe dysfunction (TSH ≥ 10 </a:t>
            </a:r>
            <a:r>
              <a:rPr lang="en-US" sz="1900" b="0" i="0" u="none" strike="noStrike" baseline="0" dirty="0" err="1"/>
              <a:t>mU</a:t>
            </a:r>
            <a:r>
              <a:rPr lang="en-US" sz="1900" b="0" i="0" u="none" strike="noStrike" baseline="0" dirty="0"/>
              <a:t>/L).</a:t>
            </a:r>
          </a:p>
          <a:p>
            <a:pPr algn="l"/>
            <a:endParaRPr lang="en-US" sz="1900" b="0" i="0" u="none" strike="noStrike" baseline="0" dirty="0"/>
          </a:p>
          <a:p>
            <a:pPr algn="l"/>
            <a:endParaRPr lang="en-US" sz="1900" b="0" i="0" u="none" strike="noStrike" baseline="0" dirty="0"/>
          </a:p>
          <a:p>
            <a:r>
              <a:rPr lang="en-US" sz="1900" b="0" i="0" u="none" strike="noStrike" baseline="0" dirty="0">
                <a:solidFill>
                  <a:srgbClr val="000000"/>
                </a:solidFill>
              </a:rPr>
              <a:t>A recent study from the United Kingdom's General Practitioners database showed that treatment of TSH levels between 5 &amp; 10 </a:t>
            </a:r>
            <a:r>
              <a:rPr lang="en-US" sz="1900" b="0" i="0" u="none" strike="noStrike" baseline="0" dirty="0" err="1">
                <a:solidFill>
                  <a:srgbClr val="000000"/>
                </a:solidFill>
              </a:rPr>
              <a:t>mIU</a:t>
            </a:r>
            <a:r>
              <a:rPr lang="en-US" sz="1900" b="0" i="0" u="none" strike="noStrike" baseline="0" dirty="0">
                <a:solidFill>
                  <a:srgbClr val="000000"/>
                </a:solidFill>
              </a:rPr>
              <a:t>/mL lowered the incidence of ischemic heart disease events &amp; cardiovascular mortality in patients younger than 70 years.</a:t>
            </a:r>
            <a:endParaRPr lang="en-IN" sz="1900" dirty="0"/>
          </a:p>
          <a:p>
            <a:pPr algn="l"/>
            <a:endParaRPr lang="en-US" sz="1900" b="0" i="0" u="none" strike="noStrike" baseline="0" dirty="0">
              <a:solidFill>
                <a:srgbClr val="000000"/>
              </a:solidFill>
            </a:endParaRPr>
          </a:p>
          <a:p>
            <a:pPr algn="l"/>
            <a:endParaRPr lang="en-US" sz="1900" dirty="0">
              <a:solidFill>
                <a:srgbClr val="0000EF"/>
              </a:solidFill>
            </a:endParaRPr>
          </a:p>
          <a:p>
            <a:pPr algn="l"/>
            <a:endParaRPr lang="en-IN" sz="1900" dirty="0"/>
          </a:p>
        </p:txBody>
      </p:sp>
    </p:spTree>
    <p:extLst>
      <p:ext uri="{BB962C8B-B14F-4D97-AF65-F5344CB8AC3E}">
        <p14:creationId xmlns:p14="http://schemas.microsoft.com/office/powerpoint/2010/main" val="15842944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DC98-B2E5-4EA9-84F5-EC5948D7FDA5}"/>
              </a:ext>
            </a:extLst>
          </p:cNvPr>
          <p:cNvSpPr>
            <a:spLocks noGrp="1"/>
          </p:cNvSpPr>
          <p:nvPr>
            <p:ph type="title"/>
          </p:nvPr>
        </p:nvSpPr>
        <p:spPr>
          <a:xfrm>
            <a:off x="480060" y="-38100"/>
            <a:ext cx="8183880" cy="1051560"/>
          </a:xfrm>
        </p:spPr>
        <p:txBody>
          <a:bodyPr>
            <a:normAutofit/>
          </a:bodyPr>
          <a:lstStyle/>
          <a:p>
            <a:r>
              <a:rPr lang="en-US" sz="2800" b="1" i="0" u="none" strike="noStrike" baseline="0" dirty="0">
                <a:solidFill>
                  <a:schemeClr val="accent1"/>
                </a:solidFill>
              </a:rPr>
              <a:t>Amiodarone and Thyroid Function</a:t>
            </a:r>
            <a:endParaRPr lang="en-IN" sz="2800" dirty="0">
              <a:solidFill>
                <a:schemeClr val="accent1"/>
              </a:solidFill>
            </a:endParaRPr>
          </a:p>
        </p:txBody>
      </p:sp>
      <p:sp>
        <p:nvSpPr>
          <p:cNvPr id="3" name="Content Placeholder 2">
            <a:extLst>
              <a:ext uri="{FF2B5EF4-FFF2-40B4-BE49-F238E27FC236}">
                <a16:creationId xmlns:a16="http://schemas.microsoft.com/office/drawing/2014/main" id="{899F6B3A-F453-44DA-B9D0-14F3EBCBB6E3}"/>
              </a:ext>
            </a:extLst>
          </p:cNvPr>
          <p:cNvSpPr>
            <a:spLocks noGrp="1"/>
          </p:cNvSpPr>
          <p:nvPr>
            <p:ph idx="1"/>
          </p:nvPr>
        </p:nvSpPr>
        <p:spPr>
          <a:xfrm>
            <a:off x="480060" y="1143000"/>
            <a:ext cx="8183880" cy="5257800"/>
          </a:xfrm>
        </p:spPr>
        <p:txBody>
          <a:bodyPr>
            <a:normAutofit/>
          </a:bodyPr>
          <a:lstStyle/>
          <a:p>
            <a:pPr marL="0" indent="0" algn="l">
              <a:buNone/>
            </a:pPr>
            <a:endParaRPr lang="en-US" sz="1800" b="1" i="0" u="none" strike="noStrike" baseline="0" dirty="0">
              <a:solidFill>
                <a:srgbClr val="3F819A"/>
              </a:solidFill>
              <a:latin typeface="LiberationSans-Bold"/>
            </a:endParaRPr>
          </a:p>
          <a:p>
            <a:pPr algn="l"/>
            <a:r>
              <a:rPr lang="en-US" sz="1900" i="0" u="none" strike="noStrike" baseline="0" dirty="0">
                <a:solidFill>
                  <a:srgbClr val="000000"/>
                </a:solidFill>
              </a:rPr>
              <a:t>Amiodarone is an iodine-rich antiarrhythmic agent used for the treatment of ventricular &amp; atrial tachyarrhythmias. </a:t>
            </a:r>
          </a:p>
          <a:p>
            <a:pPr marL="0" indent="0" algn="l">
              <a:buNone/>
            </a:pPr>
            <a:endParaRPr lang="en-US" sz="1900" i="0" u="none" strike="noStrike" baseline="0" dirty="0">
              <a:solidFill>
                <a:srgbClr val="000000"/>
              </a:solidFill>
            </a:endParaRPr>
          </a:p>
          <a:p>
            <a:pPr algn="l"/>
            <a:r>
              <a:rPr lang="en-US" sz="1900" i="0" u="none" strike="noStrike" baseline="0" dirty="0">
                <a:solidFill>
                  <a:srgbClr val="000000"/>
                </a:solidFill>
              </a:rPr>
              <a:t>Its 30% iodine content by weight &amp; its structural similarity to </a:t>
            </a:r>
            <a:r>
              <a:rPr lang="en-US" sz="1900" i="0" u="none" strike="noStrike" baseline="0" dirty="0" err="1">
                <a:solidFill>
                  <a:srgbClr val="000000"/>
                </a:solidFill>
              </a:rPr>
              <a:t>levo</a:t>
            </a:r>
            <a:r>
              <a:rPr lang="en-US" sz="1900" i="0" u="none" strike="noStrike" baseline="0" dirty="0">
                <a:solidFill>
                  <a:srgbClr val="000000"/>
                </a:solidFill>
              </a:rPr>
              <a:t>-thyroxine cause abnormalities in thyroid function test results in as many as 60% of patients treated for short or long  </a:t>
            </a:r>
            <a:r>
              <a:rPr lang="en-IN" sz="1900" i="0" u="none" strike="noStrike" baseline="0" dirty="0">
                <a:solidFill>
                  <a:srgbClr val="000000"/>
                </a:solidFill>
              </a:rPr>
              <a:t>periods.</a:t>
            </a:r>
          </a:p>
          <a:p>
            <a:pPr algn="l"/>
            <a:endParaRPr lang="en-IN" sz="1900" i="0" u="none" strike="noStrike" baseline="0" dirty="0">
              <a:solidFill>
                <a:srgbClr val="000000"/>
              </a:solidFill>
            </a:endParaRPr>
          </a:p>
          <a:p>
            <a:pPr algn="l"/>
            <a:r>
              <a:rPr lang="en-US" sz="1900" dirty="0"/>
              <a:t>A</a:t>
            </a:r>
            <a:r>
              <a:rPr lang="en-US" sz="1900" i="0" u="none" strike="noStrike" baseline="0" dirty="0"/>
              <a:t>miodarone inhibits the 5′-monodeiodination of T4 in the liver &amp; pituitary. </a:t>
            </a:r>
          </a:p>
          <a:p>
            <a:pPr algn="l"/>
            <a:endParaRPr lang="en-US" sz="1900" i="0" u="none" strike="noStrike" baseline="0" dirty="0"/>
          </a:p>
          <a:p>
            <a:pPr algn="l"/>
            <a:r>
              <a:rPr lang="en-US" sz="1900" i="0" u="none" strike="noStrike" baseline="0" dirty="0"/>
              <a:t>Inhibition of T4 metabolism in the liver decreases serum T3 levels &amp; increases serum T4 levels, whereas serum TSH levels initially remain normal. </a:t>
            </a:r>
          </a:p>
          <a:p>
            <a:pPr marL="0" indent="0" algn="l">
              <a:buNone/>
            </a:pPr>
            <a:endParaRPr lang="en-IN" sz="1900" dirty="0"/>
          </a:p>
        </p:txBody>
      </p:sp>
    </p:spTree>
    <p:extLst>
      <p:ext uri="{BB962C8B-B14F-4D97-AF65-F5344CB8AC3E}">
        <p14:creationId xmlns:p14="http://schemas.microsoft.com/office/powerpoint/2010/main" val="229430485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7EA07-7ADF-4B95-8674-D58BE464F552}"/>
              </a:ext>
            </a:extLst>
          </p:cNvPr>
          <p:cNvSpPr>
            <a:spLocks noGrp="1"/>
          </p:cNvSpPr>
          <p:nvPr>
            <p:ph idx="1"/>
          </p:nvPr>
        </p:nvSpPr>
        <p:spPr>
          <a:xfrm>
            <a:off x="480060" y="836676"/>
            <a:ext cx="8183880" cy="5184648"/>
          </a:xfrm>
        </p:spPr>
        <p:txBody>
          <a:bodyPr>
            <a:normAutofit/>
          </a:bodyPr>
          <a:lstStyle/>
          <a:p>
            <a:r>
              <a:rPr lang="en-US" sz="1900" i="0" u="none" strike="noStrike" baseline="0" dirty="0"/>
              <a:t>With more chronic treatment &amp; as the total iodide content in the body rises, T4 synthesis &amp; release from the thyroid gland can be inhibited, thereby producing a rise in TSH levels.</a:t>
            </a:r>
          </a:p>
          <a:p>
            <a:endParaRPr lang="en-US" sz="1900" i="0" u="none" strike="noStrike" baseline="0" dirty="0"/>
          </a:p>
          <a:p>
            <a:pPr algn="l"/>
            <a:r>
              <a:rPr lang="en-US" sz="1900" b="0" i="0" u="none" strike="noStrike" baseline="0" dirty="0"/>
              <a:t>The overall prevalence of hypothyroidism in amiodarone-treated patients is between </a:t>
            </a:r>
            <a:r>
              <a:rPr lang="en-IN" sz="1900" b="0" i="0" u="none" strike="noStrike" baseline="0" dirty="0"/>
              <a:t>15% &amp; 30%. </a:t>
            </a:r>
          </a:p>
          <a:p>
            <a:pPr algn="l"/>
            <a:endParaRPr lang="en-US" sz="1900" b="0" i="0" u="none" strike="noStrike" baseline="0" dirty="0">
              <a:solidFill>
                <a:srgbClr val="000000"/>
              </a:solidFill>
            </a:endParaRPr>
          </a:p>
          <a:p>
            <a:pPr algn="l"/>
            <a:r>
              <a:rPr lang="en-US" sz="1900" b="0" i="0" u="none" strike="noStrike" baseline="0" dirty="0">
                <a:solidFill>
                  <a:srgbClr val="000000"/>
                </a:solidFill>
              </a:rPr>
              <a:t>Thyroid function should be measured every 3 months in all patients receiving amiodarone.</a:t>
            </a:r>
          </a:p>
          <a:p>
            <a:pPr algn="l"/>
            <a:endParaRPr lang="en-US" sz="1900" b="0" i="0" u="none" strike="noStrike" baseline="0" dirty="0">
              <a:solidFill>
                <a:srgbClr val="000000"/>
              </a:solidFill>
            </a:endParaRPr>
          </a:p>
          <a:p>
            <a:pPr algn="l"/>
            <a:r>
              <a:rPr lang="en-US" sz="1900" b="1" i="0" u="none" strike="noStrike" baseline="0" dirty="0">
                <a:solidFill>
                  <a:srgbClr val="000000"/>
                </a:solidFill>
              </a:rPr>
              <a:t>The effect on thyroid function does not depend on the dose &amp; can occur at any time after initiating treatment</a:t>
            </a:r>
            <a:r>
              <a:rPr lang="en-US" sz="1900" b="0" i="0" u="none" strike="noStrike" baseline="0" dirty="0">
                <a:solidFill>
                  <a:srgbClr val="000000"/>
                </a:solidFill>
              </a:rPr>
              <a:t>; furthermore, because of the high lipid solubility &amp; long half-life of amiodarone, this </a:t>
            </a:r>
            <a:r>
              <a:rPr lang="en-US" sz="1900" b="1" i="0" u="none" strike="noStrike" baseline="0" dirty="0">
                <a:solidFill>
                  <a:srgbClr val="000000"/>
                </a:solidFill>
              </a:rPr>
              <a:t>effect can persist up to 1 year after discontinuing therapy</a:t>
            </a:r>
            <a:r>
              <a:rPr lang="en-US" sz="1900" b="0" i="0" u="none" strike="noStrike" baseline="0" dirty="0">
                <a:solidFill>
                  <a:srgbClr val="000000"/>
                </a:solidFill>
              </a:rPr>
              <a:t>.</a:t>
            </a:r>
          </a:p>
        </p:txBody>
      </p:sp>
    </p:spTree>
    <p:extLst>
      <p:ext uri="{BB962C8B-B14F-4D97-AF65-F5344CB8AC3E}">
        <p14:creationId xmlns:p14="http://schemas.microsoft.com/office/powerpoint/2010/main" val="33866617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10CD26-8234-4002-BAAC-383EDFC430DE}"/>
              </a:ext>
            </a:extLst>
          </p:cNvPr>
          <p:cNvSpPr>
            <a:spLocks noGrp="1"/>
          </p:cNvSpPr>
          <p:nvPr>
            <p:ph idx="1"/>
          </p:nvPr>
        </p:nvSpPr>
        <p:spPr>
          <a:xfrm>
            <a:off x="480060" y="990600"/>
            <a:ext cx="8183880" cy="5337048"/>
          </a:xfrm>
        </p:spPr>
        <p:txBody>
          <a:bodyPr>
            <a:normAutofit/>
          </a:bodyPr>
          <a:lstStyle/>
          <a:p>
            <a:pPr algn="l"/>
            <a:r>
              <a:rPr lang="en-US" sz="1900" b="0" i="0" u="none" strike="noStrike" baseline="0" dirty="0"/>
              <a:t>Less common but perhaps more challenging is the development of </a:t>
            </a:r>
            <a:r>
              <a:rPr lang="en-US" sz="1900" b="1" i="1" u="none" strike="noStrike" baseline="0" dirty="0"/>
              <a:t>amiodarone-induced </a:t>
            </a:r>
            <a:r>
              <a:rPr lang="en-IN" sz="1900" b="1" i="1" u="none" strike="noStrike" baseline="0" dirty="0"/>
              <a:t>thyrotoxicosis</a:t>
            </a:r>
            <a:r>
              <a:rPr lang="en-IN" sz="1900" b="0" i="1" u="none" strike="noStrike" baseline="0" dirty="0"/>
              <a:t>.</a:t>
            </a:r>
          </a:p>
          <a:p>
            <a:pPr algn="l"/>
            <a:endParaRPr lang="en-IN" sz="1900" b="0" i="1" u="none" strike="noStrike" baseline="0" dirty="0"/>
          </a:p>
          <a:p>
            <a:pPr algn="l"/>
            <a:r>
              <a:rPr lang="en-US" sz="1900" b="0" i="0" u="none" strike="noStrike" baseline="0" dirty="0"/>
              <a:t>The onset was often sudden &amp; could occur shortly after initiation of amiodarone therapy, during chronic treatment, or up to 1 year after stopping therapy. </a:t>
            </a:r>
          </a:p>
          <a:p>
            <a:pPr marL="0" indent="0" algn="l">
              <a:buNone/>
            </a:pPr>
            <a:endParaRPr lang="en-US" sz="1900" b="0" i="0" u="none" strike="noStrike" baseline="0" dirty="0"/>
          </a:p>
          <a:p>
            <a:pPr algn="l">
              <a:buFont typeface="Arial" panose="020B0604020202020204" pitchFamily="34" charset="0"/>
              <a:buChar char="•"/>
            </a:pPr>
            <a:r>
              <a:rPr lang="en-US" sz="1900" b="1" i="0" u="none" strike="noStrike" baseline="0" dirty="0"/>
              <a:t>Clinical clues </a:t>
            </a:r>
            <a:r>
              <a:rPr lang="en-US" sz="1900" b="0" i="0" u="none" strike="noStrike" baseline="0" dirty="0"/>
              <a:t>to the development of this condition include a </a:t>
            </a:r>
            <a:r>
              <a:rPr lang="en-US" sz="1900" b="1" i="0" u="none" strike="noStrike" baseline="0" dirty="0"/>
              <a:t>new onset or recurrence of ventricular irritability (increased firing of an implantable cardioverter-defibrillator), decreased warfarin dose requirements, or return or worsening of the obstructive physiology of hypertrophic cardiomyopathy</a:t>
            </a:r>
            <a:r>
              <a:rPr lang="en-US" sz="1800" b="0" i="0" u="none" strike="noStrike" baseline="0" dirty="0"/>
              <a:t>.</a:t>
            </a:r>
          </a:p>
        </p:txBody>
      </p:sp>
    </p:spTree>
    <p:extLst>
      <p:ext uri="{BB962C8B-B14F-4D97-AF65-F5344CB8AC3E}">
        <p14:creationId xmlns:p14="http://schemas.microsoft.com/office/powerpoint/2010/main" val="41058846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9DD4F2-953D-49DF-87D4-7E9C8365B8AB}"/>
              </a:ext>
            </a:extLst>
          </p:cNvPr>
          <p:cNvSpPr>
            <a:spLocks noGrp="1"/>
          </p:cNvSpPr>
          <p:nvPr>
            <p:ph idx="1"/>
          </p:nvPr>
        </p:nvSpPr>
        <p:spPr>
          <a:xfrm>
            <a:off x="502920" y="530352"/>
            <a:ext cx="8183880" cy="5641848"/>
          </a:xfrm>
        </p:spPr>
        <p:txBody>
          <a:bodyPr>
            <a:normAutofit/>
          </a:bodyPr>
          <a:lstStyle/>
          <a:p>
            <a:pPr algn="l"/>
            <a:r>
              <a:rPr lang="en-US" sz="1900" dirty="0">
                <a:solidFill>
                  <a:srgbClr val="000000"/>
                </a:solidFill>
              </a:rPr>
              <a:t>There are t</a:t>
            </a:r>
            <a:r>
              <a:rPr lang="en-US" sz="1900" b="0" i="0" u="none" strike="noStrike" baseline="0" dirty="0">
                <a:solidFill>
                  <a:srgbClr val="000000"/>
                </a:solidFill>
              </a:rPr>
              <a:t>wo forms of amiodarone induced thyrotoxicosis.</a:t>
            </a:r>
          </a:p>
          <a:p>
            <a:pPr algn="l"/>
            <a:endParaRPr lang="en-US" sz="1900" dirty="0">
              <a:solidFill>
                <a:srgbClr val="0000EF"/>
              </a:solidFill>
            </a:endParaRPr>
          </a:p>
          <a:p>
            <a:pPr algn="l"/>
            <a:r>
              <a:rPr lang="en-US" sz="1900" b="1" i="1" u="none" strike="noStrike" baseline="0" dirty="0">
                <a:solidFill>
                  <a:srgbClr val="000000"/>
                </a:solidFill>
              </a:rPr>
              <a:t>Type I</a:t>
            </a:r>
            <a:r>
              <a:rPr lang="en-US" sz="1900" b="0" i="0" u="none" strike="noStrike" baseline="0" dirty="0">
                <a:solidFill>
                  <a:srgbClr val="000000"/>
                </a:solidFill>
              </a:rPr>
              <a:t> occurs primarily in patients with preexisting thyroid disease </a:t>
            </a:r>
            <a:r>
              <a:rPr lang="en-US" sz="1900" dirty="0">
                <a:solidFill>
                  <a:srgbClr val="000000"/>
                </a:solidFill>
              </a:rPr>
              <a:t>&amp; </a:t>
            </a:r>
            <a:r>
              <a:rPr lang="en-US" sz="1900" b="0" i="0" u="none" strike="noStrike" baseline="0" dirty="0">
                <a:solidFill>
                  <a:srgbClr val="000000"/>
                </a:solidFill>
              </a:rPr>
              <a:t>most commonly in iodine-deficient areas. </a:t>
            </a:r>
          </a:p>
          <a:p>
            <a:pPr algn="l"/>
            <a:endParaRPr lang="en-US" sz="1900" b="0" i="0" u="none" strike="noStrike" baseline="0" dirty="0">
              <a:solidFill>
                <a:srgbClr val="000000"/>
              </a:solidFill>
            </a:endParaRPr>
          </a:p>
          <a:p>
            <a:pPr algn="l">
              <a:buFont typeface="Arial" panose="020B0604020202020204" pitchFamily="34" charset="0"/>
              <a:buChar char="•"/>
            </a:pPr>
            <a:r>
              <a:rPr lang="en-US" sz="1900" b="0" i="0" u="none" strike="noStrike" baseline="0" dirty="0">
                <a:solidFill>
                  <a:srgbClr val="000000"/>
                </a:solidFill>
              </a:rPr>
              <a:t>These patients may rarely have an increase in 24-hour radioiodine uptake </a:t>
            </a:r>
            <a:r>
              <a:rPr lang="en-US" sz="1900" dirty="0">
                <a:solidFill>
                  <a:srgbClr val="000000"/>
                </a:solidFill>
              </a:rPr>
              <a:t>&amp; </a:t>
            </a:r>
            <a:r>
              <a:rPr lang="en-US" sz="1900" b="0" i="0" u="none" strike="noStrike" baseline="0" dirty="0">
                <a:solidFill>
                  <a:srgbClr val="000000"/>
                </a:solidFill>
              </a:rPr>
              <a:t>frequently some measures of thyroid autoimmunity, including antithyroid antibodies.</a:t>
            </a:r>
          </a:p>
          <a:p>
            <a:pPr marL="0" indent="0" algn="l">
              <a:buNone/>
            </a:pPr>
            <a:endParaRPr lang="en-US" sz="1900" b="0" i="0" u="none" strike="noStrike" baseline="0" dirty="0">
              <a:solidFill>
                <a:srgbClr val="000000"/>
              </a:solidFill>
            </a:endParaRPr>
          </a:p>
          <a:p>
            <a:pPr>
              <a:buFont typeface="Arial" panose="020B0604020202020204" pitchFamily="34" charset="0"/>
              <a:buChar char="•"/>
            </a:pPr>
            <a:r>
              <a:rPr lang="en-US" sz="1900" b="1" i="1" dirty="0">
                <a:solidFill>
                  <a:srgbClr val="000000"/>
                </a:solidFill>
              </a:rPr>
              <a:t>T</a:t>
            </a:r>
            <a:r>
              <a:rPr lang="en-US" sz="1900" b="1" i="1" u="none" strike="noStrike" baseline="0" dirty="0">
                <a:solidFill>
                  <a:srgbClr val="000000"/>
                </a:solidFill>
              </a:rPr>
              <a:t>ype II </a:t>
            </a:r>
            <a:r>
              <a:rPr lang="en-US" sz="1900" b="0" i="0" u="none" strike="noStrike" baseline="0" dirty="0">
                <a:solidFill>
                  <a:srgbClr val="000000"/>
                </a:solidFill>
              </a:rPr>
              <a:t>thyroiditis – mediated by proinflammatory cytokines, including IL-6</a:t>
            </a:r>
          </a:p>
          <a:p>
            <a:pPr algn="l">
              <a:buFont typeface="Arial" panose="020B0604020202020204" pitchFamily="34" charset="0"/>
              <a:buChar char="•"/>
            </a:pPr>
            <a:r>
              <a:rPr lang="en-US" sz="1900" b="0" i="0" u="none" strike="noStrike" baseline="0" dirty="0">
                <a:solidFill>
                  <a:srgbClr val="000000"/>
                </a:solidFill>
              </a:rPr>
              <a:t>It is primarily a destructive process causing release of preformed thyroid hormone, which may continue for weeks or months &amp; most often is associated with low-to-absent radioiodine uptake.</a:t>
            </a:r>
            <a:endParaRPr lang="en-IN" sz="1900" dirty="0"/>
          </a:p>
          <a:p>
            <a:endParaRPr lang="en-IN" dirty="0"/>
          </a:p>
        </p:txBody>
      </p:sp>
    </p:spTree>
    <p:extLst>
      <p:ext uri="{BB962C8B-B14F-4D97-AF65-F5344CB8AC3E}">
        <p14:creationId xmlns:p14="http://schemas.microsoft.com/office/powerpoint/2010/main" val="3931702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71BAA3-A524-4701-8237-596AAF43C085}"/>
              </a:ext>
            </a:extLst>
          </p:cNvPr>
          <p:cNvSpPr>
            <a:spLocks noGrp="1"/>
          </p:cNvSpPr>
          <p:nvPr>
            <p:ph idx="1"/>
          </p:nvPr>
        </p:nvSpPr>
        <p:spPr>
          <a:xfrm>
            <a:off x="502920" y="530352"/>
            <a:ext cx="8183880" cy="5641848"/>
          </a:xfrm>
        </p:spPr>
        <p:txBody>
          <a:bodyPr>
            <a:normAutofit/>
          </a:bodyPr>
          <a:lstStyle/>
          <a:p>
            <a:pPr algn="l"/>
            <a:r>
              <a:rPr lang="en-US" sz="2100" b="0" i="0" u="none" strike="noStrike" baseline="0" dirty="0">
                <a:solidFill>
                  <a:srgbClr val="000000"/>
                </a:solidFill>
              </a:rPr>
              <a:t>The clinical disease activity of patients with an excess of </a:t>
            </a:r>
            <a:r>
              <a:rPr lang="en-US" sz="2100" b="0" i="0" u="none" strike="noStrike" baseline="0" dirty="0" err="1">
                <a:solidFill>
                  <a:srgbClr val="000000"/>
                </a:solidFill>
              </a:rPr>
              <a:t>hGH</a:t>
            </a:r>
            <a:r>
              <a:rPr lang="en-US" sz="2100" b="0" i="0" u="none" strike="noStrike" baseline="0" dirty="0">
                <a:solidFill>
                  <a:srgbClr val="000000"/>
                </a:solidFill>
              </a:rPr>
              <a:t> is correlated better with serum levels of IGF-1 than with </a:t>
            </a:r>
            <a:r>
              <a:rPr lang="en-US" sz="2100" b="0" i="0" u="none" strike="noStrike" baseline="0" dirty="0" err="1">
                <a:solidFill>
                  <a:srgbClr val="000000"/>
                </a:solidFill>
              </a:rPr>
              <a:t>hGH</a:t>
            </a:r>
            <a:r>
              <a:rPr lang="en-US" sz="2100" b="0" i="0" u="none" strike="noStrike" baseline="0" dirty="0">
                <a:solidFill>
                  <a:srgbClr val="000000"/>
                </a:solidFill>
              </a:rPr>
              <a:t> concentrations. </a:t>
            </a:r>
          </a:p>
          <a:p>
            <a:pPr algn="l"/>
            <a:endParaRPr lang="en-US" sz="2100" b="0" i="0" u="none" strike="noStrike" baseline="0" dirty="0">
              <a:solidFill>
                <a:srgbClr val="000000"/>
              </a:solidFill>
            </a:endParaRPr>
          </a:p>
          <a:p>
            <a:pPr algn="l"/>
            <a:r>
              <a:rPr lang="en-US" sz="2100" b="1" i="0" u="none" strike="noStrike" baseline="0" dirty="0">
                <a:solidFill>
                  <a:srgbClr val="000000"/>
                </a:solidFill>
              </a:rPr>
              <a:t>Secondary hypertension </a:t>
            </a:r>
            <a:r>
              <a:rPr lang="en-US" sz="2100" b="0" i="0" u="none" strike="noStrike" baseline="0" dirty="0">
                <a:solidFill>
                  <a:srgbClr val="000000"/>
                </a:solidFill>
              </a:rPr>
              <a:t>accompanies acromegaly &amp; occurs with a mean prevalence of 33% to 46%.</a:t>
            </a:r>
          </a:p>
          <a:p>
            <a:pPr algn="l"/>
            <a:endParaRPr lang="en-US" sz="2100" dirty="0">
              <a:solidFill>
                <a:srgbClr val="0000EF"/>
              </a:solidFill>
            </a:endParaRPr>
          </a:p>
          <a:p>
            <a:pPr algn="l"/>
            <a:r>
              <a:rPr lang="en-US" sz="2100" b="0" i="0" u="none" strike="noStrike" baseline="0" dirty="0">
                <a:solidFill>
                  <a:srgbClr val="000000"/>
                </a:solidFill>
              </a:rPr>
              <a:t>The </a:t>
            </a:r>
            <a:r>
              <a:rPr lang="en-US" sz="2100" b="1" i="0" u="none" strike="noStrike" baseline="0" dirty="0">
                <a:solidFill>
                  <a:srgbClr val="000000"/>
                </a:solidFill>
              </a:rPr>
              <a:t>mechanism</a:t>
            </a:r>
            <a:r>
              <a:rPr lang="en-US" sz="2100" b="0" i="0" u="none" strike="noStrike" baseline="0" dirty="0">
                <a:solidFill>
                  <a:srgbClr val="000000"/>
                </a:solidFill>
              </a:rPr>
              <a:t> underlying hypertension in acromegaly remains </a:t>
            </a:r>
            <a:r>
              <a:rPr lang="en-US" sz="2100" b="1" i="0" u="none" strike="noStrike" baseline="0" dirty="0">
                <a:solidFill>
                  <a:srgbClr val="000000"/>
                </a:solidFill>
              </a:rPr>
              <a:t>poorly understood</a:t>
            </a:r>
            <a:r>
              <a:rPr lang="en-US" sz="2100" b="0" i="0" u="none" strike="noStrike" baseline="0" dirty="0">
                <a:solidFill>
                  <a:srgbClr val="000000"/>
                </a:solidFill>
              </a:rPr>
              <a:t>. </a:t>
            </a:r>
          </a:p>
          <a:p>
            <a:pPr algn="l"/>
            <a:endParaRPr lang="en-US" sz="2100" b="0" i="0" u="none" strike="noStrike" baseline="0" dirty="0">
              <a:solidFill>
                <a:srgbClr val="000000"/>
              </a:solidFill>
            </a:endParaRPr>
          </a:p>
          <a:p>
            <a:pPr algn="l"/>
            <a:r>
              <a:rPr lang="en-US" sz="2100" b="0" i="0" u="none" strike="noStrike" baseline="0" dirty="0">
                <a:solidFill>
                  <a:srgbClr val="000000"/>
                </a:solidFill>
              </a:rPr>
              <a:t>Administration of </a:t>
            </a:r>
            <a:r>
              <a:rPr lang="en-US" sz="2100" b="1" i="0" u="none" strike="noStrike" baseline="0" dirty="0" err="1">
                <a:solidFill>
                  <a:srgbClr val="000000"/>
                </a:solidFill>
              </a:rPr>
              <a:t>hGH</a:t>
            </a:r>
            <a:r>
              <a:rPr lang="en-US" sz="2100" b="1" i="0" u="none" strike="noStrike" baseline="0" dirty="0">
                <a:solidFill>
                  <a:srgbClr val="000000"/>
                </a:solidFill>
              </a:rPr>
              <a:t> promotes sodium retention &amp; volume expansion, &amp; IGF-1 has a potent </a:t>
            </a:r>
            <a:r>
              <a:rPr lang="en-US" sz="2100" b="1" i="0" u="none" strike="noStrike" baseline="0" dirty="0" err="1">
                <a:solidFill>
                  <a:srgbClr val="000000"/>
                </a:solidFill>
              </a:rPr>
              <a:t>antinatriuretic</a:t>
            </a:r>
            <a:r>
              <a:rPr lang="en-US" sz="2100" b="0" i="0" u="none" strike="noStrike" baseline="0" dirty="0">
                <a:solidFill>
                  <a:srgbClr val="000000"/>
                </a:solidFill>
              </a:rPr>
              <a:t> effect independent of any effect on aldosterone. </a:t>
            </a:r>
          </a:p>
          <a:p>
            <a:pPr marL="0" indent="0" algn="l">
              <a:buNone/>
            </a:pPr>
            <a:endParaRPr lang="en-US" sz="2100" b="0" i="0" u="none" strike="noStrike" baseline="0" dirty="0">
              <a:solidFill>
                <a:srgbClr val="000000"/>
              </a:solidFill>
            </a:endParaRPr>
          </a:p>
          <a:p>
            <a:pPr algn="l"/>
            <a:endParaRPr lang="en-US" sz="1900" b="0" i="0" u="none" strike="noStrike" baseline="0" dirty="0">
              <a:solidFill>
                <a:srgbClr val="000000"/>
              </a:solidFill>
            </a:endParaRPr>
          </a:p>
        </p:txBody>
      </p:sp>
    </p:spTree>
    <p:extLst>
      <p:ext uri="{BB962C8B-B14F-4D97-AF65-F5344CB8AC3E}">
        <p14:creationId xmlns:p14="http://schemas.microsoft.com/office/powerpoint/2010/main" val="25396577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96A8B-0F50-47F9-9C54-4AAD433798BF}"/>
              </a:ext>
            </a:extLst>
          </p:cNvPr>
          <p:cNvSpPr>
            <a:spLocks noGrp="1"/>
          </p:cNvSpPr>
          <p:nvPr>
            <p:ph idx="1"/>
          </p:nvPr>
        </p:nvSpPr>
        <p:spPr>
          <a:xfrm>
            <a:off x="480060" y="990600"/>
            <a:ext cx="8183880" cy="4187952"/>
          </a:xfrm>
        </p:spPr>
        <p:txBody>
          <a:bodyPr>
            <a:normAutofit/>
          </a:bodyPr>
          <a:lstStyle/>
          <a:p>
            <a:pPr algn="l"/>
            <a:r>
              <a:rPr lang="en-IN" sz="1900" b="0" i="0" u="none" strike="noStrike" baseline="0" dirty="0"/>
              <a:t>Corticosteroids </a:t>
            </a:r>
            <a:r>
              <a:rPr lang="en-US" sz="1900" b="0" i="0" u="none" strike="noStrike" baseline="0" dirty="0"/>
              <a:t>(prednisone 20 to 40 mg/day) provide benefit, perhaps with increased usefulness in patients with type II disease who have high serum levels of IL-6.</a:t>
            </a:r>
          </a:p>
          <a:p>
            <a:pPr algn="l"/>
            <a:endParaRPr lang="en-US" sz="1900" b="0" i="0" u="none" strike="noStrike" baseline="0" dirty="0"/>
          </a:p>
          <a:p>
            <a:pPr algn="l"/>
            <a:r>
              <a:rPr lang="en-IN" sz="1900" b="0" i="0" u="none" strike="noStrike" baseline="0" dirty="0"/>
              <a:t>In patients </a:t>
            </a:r>
            <a:r>
              <a:rPr lang="en-US" sz="1900" b="0" i="0" u="none" strike="noStrike" baseline="0" dirty="0"/>
              <a:t>unresponsive to glucocorticoids with evidence of hyperthyroidism, treatment</a:t>
            </a:r>
            <a:r>
              <a:rPr lang="en-US" sz="1900" dirty="0"/>
              <a:t> </a:t>
            </a:r>
            <a:r>
              <a:rPr lang="en-US" sz="1900" b="0" i="0" u="none" strike="noStrike" baseline="0" dirty="0"/>
              <a:t>with antithyroid therapy (methimazole 10 to 30 mg/day) is variably effective &amp; can cause considerable side effects. </a:t>
            </a:r>
          </a:p>
          <a:p>
            <a:pPr algn="l"/>
            <a:endParaRPr lang="en-US" sz="1900" b="0" i="0" u="none" strike="noStrike" baseline="0" dirty="0"/>
          </a:p>
          <a:p>
            <a:pPr algn="l"/>
            <a:r>
              <a:rPr lang="en-US" sz="1900" b="0" i="0" u="none" strike="noStrike" baseline="0" dirty="0"/>
              <a:t>Total thyroidectomy can be performed safely &amp; can rapidly reverse the hyperthyroidism.</a:t>
            </a:r>
            <a:endParaRPr lang="en-IN" sz="1900" dirty="0"/>
          </a:p>
        </p:txBody>
      </p:sp>
    </p:spTree>
    <p:extLst>
      <p:ext uri="{BB962C8B-B14F-4D97-AF65-F5344CB8AC3E}">
        <p14:creationId xmlns:p14="http://schemas.microsoft.com/office/powerpoint/2010/main" val="14229052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EAD2B8-D52C-4AA2-865B-4B7CCEE95E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304800"/>
            <a:ext cx="8610600" cy="62483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598132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E4E6-0304-40C6-9B54-609C7F6B93E2}"/>
              </a:ext>
            </a:extLst>
          </p:cNvPr>
          <p:cNvSpPr>
            <a:spLocks noGrp="1"/>
          </p:cNvSpPr>
          <p:nvPr>
            <p:ph type="title"/>
          </p:nvPr>
        </p:nvSpPr>
        <p:spPr>
          <a:xfrm>
            <a:off x="381000" y="691896"/>
            <a:ext cx="8183880" cy="1051560"/>
          </a:xfrm>
        </p:spPr>
        <p:txBody>
          <a:bodyPr>
            <a:noAutofit/>
          </a:bodyPr>
          <a:lstStyle/>
          <a:p>
            <a:endParaRPr lang="en-IN" sz="2800" dirty="0">
              <a:solidFill>
                <a:schemeClr val="accent1"/>
              </a:solidFill>
            </a:endParaRPr>
          </a:p>
        </p:txBody>
      </p:sp>
      <p:sp>
        <p:nvSpPr>
          <p:cNvPr id="3" name="Content Placeholder 2">
            <a:extLst>
              <a:ext uri="{FF2B5EF4-FFF2-40B4-BE49-F238E27FC236}">
                <a16:creationId xmlns:a16="http://schemas.microsoft.com/office/drawing/2014/main" id="{5E6CCB1C-5CDE-4F78-8E8F-E39CB26D716E}"/>
              </a:ext>
            </a:extLst>
          </p:cNvPr>
          <p:cNvSpPr>
            <a:spLocks noGrp="1"/>
          </p:cNvSpPr>
          <p:nvPr>
            <p:ph idx="1"/>
          </p:nvPr>
        </p:nvSpPr>
        <p:spPr>
          <a:xfrm>
            <a:off x="381000" y="2362200"/>
            <a:ext cx="8382000" cy="3803904"/>
          </a:xfrm>
        </p:spPr>
        <p:txBody>
          <a:bodyPr>
            <a:normAutofit/>
          </a:bodyPr>
          <a:lstStyle/>
          <a:p>
            <a:pPr algn="l"/>
            <a:r>
              <a:rPr lang="en-US" sz="1900" b="0" i="0" u="none" strike="noStrike" baseline="0" dirty="0"/>
              <a:t>In addition to the changes in thyroid function that can result from classic thyroid disease, primary alterations in levels of serum total </a:t>
            </a:r>
            <a:r>
              <a:rPr lang="en-US" sz="1900" dirty="0"/>
              <a:t>&amp; </a:t>
            </a:r>
            <a:r>
              <a:rPr lang="en-US" sz="1900" b="0" i="0" u="none" strike="noStrike" baseline="0" dirty="0"/>
              <a:t>free T3 </a:t>
            </a:r>
            <a:r>
              <a:rPr lang="en-US" sz="1900" dirty="0"/>
              <a:t>&amp; </a:t>
            </a:r>
            <a:r>
              <a:rPr lang="en-US" sz="1900" b="0" i="0" u="none" strike="noStrike" baseline="0" dirty="0"/>
              <a:t>occasionally in serum T4 can accompany a variety of acute &amp; chronic illnesses, including sepsis, starvation, </a:t>
            </a:r>
            <a:r>
              <a:rPr lang="en-US" sz="1900" dirty="0"/>
              <a:t>&amp; </a:t>
            </a:r>
            <a:r>
              <a:rPr lang="en-US" sz="1900" b="0" i="0" u="none" strike="noStrike" baseline="0" dirty="0"/>
              <a:t>cardiac disease.( SICK EUTHYROID)</a:t>
            </a:r>
          </a:p>
          <a:p>
            <a:pPr marL="0" indent="0" algn="l">
              <a:buNone/>
            </a:pPr>
            <a:r>
              <a:rPr lang="en-US" sz="1900" b="0" i="0" u="none" strike="noStrike" baseline="0" dirty="0"/>
              <a:t> </a:t>
            </a:r>
          </a:p>
          <a:p>
            <a:pPr algn="l"/>
            <a:r>
              <a:rPr lang="en-US" sz="1900" b="0" i="0" u="none" strike="noStrike" baseline="0" dirty="0"/>
              <a:t>The mechanism for decrease in serum T3 levels is multifactorial &amp; in part related to a decrease in 5′-monodeiodination in the liver.</a:t>
            </a:r>
            <a:endParaRPr lang="en-IN" sz="1900" dirty="0"/>
          </a:p>
        </p:txBody>
      </p:sp>
    </p:spTree>
    <p:extLst>
      <p:ext uri="{BB962C8B-B14F-4D97-AF65-F5344CB8AC3E}">
        <p14:creationId xmlns:p14="http://schemas.microsoft.com/office/powerpoint/2010/main" val="41757722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0"/>
            <a:ext cx="8183880" cy="3581400"/>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                                   </a:t>
            </a:r>
            <a:r>
              <a:rPr lang="en-US" sz="4000" dirty="0"/>
              <a:t>THANK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1650</TotalTime>
  <Words>6666</Words>
  <Application>Microsoft Office PowerPoint</Application>
  <PresentationFormat>On-screen Show (4:3)</PresentationFormat>
  <Paragraphs>531</Paragraphs>
  <Slides>93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93</vt:i4>
      </vt:variant>
    </vt:vector>
  </HeadingPairs>
  <TitlesOfParts>
    <vt:vector size="100" baseType="lpstr">
      <vt:lpstr>Arial</vt:lpstr>
      <vt:lpstr>LiberationSans</vt:lpstr>
      <vt:lpstr>LiberationSans-Bold</vt:lpstr>
      <vt:lpstr>LiberationSerif</vt:lpstr>
      <vt:lpstr>Verdana</vt:lpstr>
      <vt:lpstr>Wingdings 2</vt:lpstr>
      <vt:lpstr>Aspect</vt:lpstr>
      <vt:lpstr>Endocrine Disorders  and  Cardiovascular Disease</vt:lpstr>
      <vt:lpstr>PowerPoint Presentation</vt:lpstr>
      <vt:lpstr>PowerPoint Presentation</vt:lpstr>
      <vt:lpstr>Pituitary Hormones and Cardiovascular Disease </vt:lpstr>
      <vt:lpstr>Growth Hormone</vt:lpstr>
      <vt:lpstr>Cardiovascular Manifestations of Acromegaly</vt:lpstr>
      <vt:lpstr>PowerPoint Presentation</vt:lpstr>
      <vt:lpstr>PowerPoint Presentation</vt:lpstr>
      <vt:lpstr>PowerPoint Presentation</vt:lpstr>
      <vt:lpstr>PowerPoint Presentation</vt:lpstr>
      <vt:lpstr>Diagnosis</vt:lpstr>
      <vt:lpstr>Treatment </vt:lpstr>
      <vt:lpstr>Cardiovascular Manifestations of Growth Hormone Deficiency</vt:lpstr>
      <vt:lpstr>PowerPoint Presentation</vt:lpstr>
      <vt:lpstr>Adrenal Hormones and Cardiovascular Disease </vt:lpstr>
      <vt:lpstr>PowerPoint Presentation</vt:lpstr>
      <vt:lpstr>PowerPoint Presentation</vt:lpstr>
      <vt:lpstr>PowerPoint Presentation</vt:lpstr>
      <vt:lpstr>PowerPoint Presentation</vt:lpstr>
      <vt:lpstr>Diagnosis</vt:lpstr>
      <vt:lpstr>Treatment</vt:lpstr>
      <vt:lpstr>PowerPoint Presentation</vt:lpstr>
      <vt:lpstr>PowerPoint Presentation</vt:lpstr>
      <vt:lpstr>Primary Hyperaldosteronism</vt:lpstr>
      <vt:lpstr>PowerPoint Presentation</vt:lpstr>
      <vt:lpstr>PowerPoint Presentation</vt:lpstr>
      <vt:lpstr>PowerPoint Presentation</vt:lpstr>
      <vt:lpstr>Treatment</vt:lpstr>
      <vt:lpstr>PowerPoint Presentation</vt:lpstr>
      <vt:lpstr>Addison Disease</vt:lpstr>
      <vt:lpstr>PowerPoint Presentation</vt:lpstr>
      <vt:lpstr>PowerPoint Presentation</vt:lpstr>
      <vt:lpstr>Diagnosis </vt:lpstr>
      <vt:lpstr>Treatment</vt:lpstr>
      <vt:lpstr>PowerPoint Presentation</vt:lpstr>
      <vt:lpstr>Pheochromocytoma </vt:lpstr>
      <vt:lpstr>PowerPoint Presentation</vt:lpstr>
      <vt:lpstr>PowerPoint Presentation</vt:lpstr>
      <vt:lpstr>PowerPoint Presentation</vt:lpstr>
      <vt:lpstr>Diagnosis</vt:lpstr>
      <vt:lpstr>Treatment</vt:lpstr>
      <vt:lpstr>PowerPoint Presentation</vt:lpstr>
      <vt:lpstr>Parathyroid Hormones and Cardiovascular Disease </vt:lpstr>
      <vt:lpstr>PowerPoint Presentation</vt:lpstr>
      <vt:lpstr>Hyperparathyroidism</vt:lpstr>
      <vt:lpstr>PowerPoint Presentation</vt:lpstr>
      <vt:lpstr>Diagnosis</vt:lpstr>
      <vt:lpstr>Treatment</vt:lpstr>
      <vt:lpstr>Hypocalcemia</vt:lpstr>
      <vt:lpstr>PowerPoint Presentation</vt:lpstr>
      <vt:lpstr>Vitamin D Deficiency</vt:lpstr>
      <vt:lpstr>PowerPoint Presentation</vt:lpstr>
      <vt:lpstr>Thyroid Hormones and Cardiovascular Disease </vt:lpstr>
      <vt:lpstr>Cellular Mechanisms of Thyroid Hormone Action on the Heart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Diagnosis of Thyroid Function Disorders</vt:lpstr>
      <vt:lpstr>Hemodynamic Alterations in Thyroid Disease </vt:lpstr>
      <vt:lpstr>PowerPoint Presentation</vt:lpstr>
      <vt:lpstr>PowerPoint Presentation</vt:lpstr>
      <vt:lpstr>PowerPoint Presentation</vt:lpstr>
      <vt:lpstr>PowerPoint Presentation</vt:lpstr>
      <vt:lpstr>Hyperthyroidism </vt:lpstr>
      <vt:lpstr>Atrial Fibrillation in Overt Hyperthyroidism</vt:lpstr>
      <vt:lpstr>PowerPoint Presentation</vt:lpstr>
      <vt:lpstr>PowerPoint Presentation</vt:lpstr>
      <vt:lpstr>PowerPoint Presentation</vt:lpstr>
      <vt:lpstr>Treatment of Overt Hyperthyroidism </vt:lpstr>
      <vt:lpstr>PowerPoint Presentation</vt:lpstr>
      <vt:lpstr>Hypothyroidism </vt:lpstr>
      <vt:lpstr>PowerPoint Presentation</vt:lpstr>
      <vt:lpstr>PowerPoint Presentation</vt:lpstr>
      <vt:lpstr>Treatment of Overt Hypothyroidism </vt:lpstr>
      <vt:lpstr>PowerPoint Presentation</vt:lpstr>
      <vt:lpstr>PowerPoint Presentation</vt:lpstr>
      <vt:lpstr>PowerPoint Presentation</vt:lpstr>
      <vt:lpstr>PowerPoint Presentation</vt:lpstr>
      <vt:lpstr>Subclinical Hyperthyroidism</vt:lpstr>
      <vt:lpstr>Subclinical Hypothyroidism</vt:lpstr>
      <vt:lpstr>Amiodarone and Thyroid Function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KM</dc:creator>
  <cp:lastModifiedBy>vivek</cp:lastModifiedBy>
  <cp:revision>152</cp:revision>
  <dcterms:created xsi:type="dcterms:W3CDTF">2021-04-26T13:13:47Z</dcterms:created>
  <dcterms:modified xsi:type="dcterms:W3CDTF">2021-12-06T18:34:14Z</dcterms:modified>
</cp:coreProperties>
</file>